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82" r:id="rId2"/>
    <p:sldId id="349" r:id="rId3"/>
    <p:sldId id="350" r:id="rId4"/>
    <p:sldId id="407" r:id="rId5"/>
    <p:sldId id="353" r:id="rId6"/>
    <p:sldId id="354" r:id="rId7"/>
    <p:sldId id="357" r:id="rId8"/>
    <p:sldId id="358" r:id="rId9"/>
    <p:sldId id="359" r:id="rId10"/>
    <p:sldId id="360" r:id="rId11"/>
    <p:sldId id="362" r:id="rId12"/>
    <p:sldId id="363" r:id="rId13"/>
    <p:sldId id="367" r:id="rId14"/>
    <p:sldId id="364" r:id="rId15"/>
    <p:sldId id="382" r:id="rId16"/>
    <p:sldId id="365" r:id="rId17"/>
    <p:sldId id="369" r:id="rId18"/>
    <p:sldId id="370" r:id="rId19"/>
    <p:sldId id="371" r:id="rId20"/>
    <p:sldId id="373" r:id="rId21"/>
    <p:sldId id="372" r:id="rId22"/>
    <p:sldId id="374" r:id="rId23"/>
    <p:sldId id="366" r:id="rId24"/>
    <p:sldId id="376" r:id="rId25"/>
    <p:sldId id="375" r:id="rId26"/>
    <p:sldId id="377" r:id="rId27"/>
    <p:sldId id="378" r:id="rId28"/>
    <p:sldId id="379" r:id="rId29"/>
    <p:sldId id="380" r:id="rId30"/>
    <p:sldId id="384" r:id="rId31"/>
    <p:sldId id="387" r:id="rId32"/>
    <p:sldId id="385" r:id="rId33"/>
    <p:sldId id="389" r:id="rId34"/>
    <p:sldId id="391" r:id="rId35"/>
    <p:sldId id="395" r:id="rId36"/>
    <p:sldId id="397" r:id="rId37"/>
    <p:sldId id="398" r:id="rId38"/>
    <p:sldId id="396" r:id="rId39"/>
    <p:sldId id="399" r:id="rId40"/>
    <p:sldId id="401" r:id="rId41"/>
    <p:sldId id="402" r:id="rId42"/>
    <p:sldId id="404" r:id="rId43"/>
    <p:sldId id="405" r:id="rId44"/>
    <p:sldId id="406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4D9DBAA-86E1-45ED-927D-BD0002BE06FC}">
          <p14:sldIdLst>
            <p14:sldId id="282"/>
          </p14:sldIdLst>
        </p14:section>
        <p14:section name="Работа с сервисами" id="{565DE1E6-E18E-4ED6-9292-19E74ED75E7C}">
          <p14:sldIdLst>
            <p14:sldId id="349"/>
            <p14:sldId id="350"/>
            <p14:sldId id="407"/>
            <p14:sldId id="353"/>
            <p14:sldId id="354"/>
            <p14:sldId id="357"/>
          </p14:sldIdLst>
        </p14:section>
        <p14:section name="Передача файлов" id="{1F349216-6FEB-434B-80BD-972264A75315}">
          <p14:sldIdLst>
            <p14:sldId id="358"/>
            <p14:sldId id="359"/>
            <p14:sldId id="360"/>
            <p14:sldId id="362"/>
            <p14:sldId id="363"/>
            <p14:sldId id="367"/>
            <p14:sldId id="364"/>
          </p14:sldIdLst>
        </p14:section>
        <p14:section name="Веб-сервисы" id="{4EBB8F03-9971-42D3-9312-61BCF67ACA7F}">
          <p14:sldIdLst>
            <p14:sldId id="382"/>
          </p14:sldIdLst>
        </p14:section>
        <p14:section name="Apache" id="{ED8F423B-C3A0-46E7-BA3C-083E0C9E6A09}">
          <p14:sldIdLst>
            <p14:sldId id="365"/>
            <p14:sldId id="369"/>
            <p14:sldId id="370"/>
            <p14:sldId id="371"/>
            <p14:sldId id="373"/>
            <p14:sldId id="372"/>
            <p14:sldId id="374"/>
          </p14:sldIdLst>
        </p14:section>
        <p14:section name="Nginx" id="{823325F1-0F72-4D88-868A-5CC4AD88860B}">
          <p14:sldIdLst>
            <p14:sldId id="366"/>
            <p14:sldId id="376"/>
            <p14:sldId id="375"/>
            <p14:sldId id="377"/>
            <p14:sldId id="378"/>
            <p14:sldId id="379"/>
            <p14:sldId id="380"/>
          </p14:sldIdLst>
        </p14:section>
        <p14:section name="SFTP" id="{4A5916B6-FC49-47B5-A675-458267DF723A}">
          <p14:sldIdLst>
            <p14:sldId id="384"/>
            <p14:sldId id="387"/>
            <p14:sldId id="385"/>
            <p14:sldId id="389"/>
            <p14:sldId id="391"/>
          </p14:sldIdLst>
        </p14:section>
        <p14:section name="Winscp" id="{02989CEC-5E13-4950-AF8B-3FF57566EBCA}">
          <p14:sldIdLst>
            <p14:sldId id="395"/>
            <p14:sldId id="397"/>
            <p14:sldId id="398"/>
            <p14:sldId id="396"/>
          </p14:sldIdLst>
        </p14:section>
        <p14:section name="Cron" id="{F2859BA8-9C1F-405C-BA1F-CECBB06CF7F0}">
          <p14:sldIdLst>
            <p14:sldId id="399"/>
            <p14:sldId id="401"/>
            <p14:sldId id="402"/>
            <p14:sldId id="404"/>
            <p14:sldId id="405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 Mvideo" initials="AM" lastIdx="2" clrIdx="0">
    <p:extLst>
      <p:ext uri="{19B8F6BF-5375-455C-9EA6-DF929625EA0E}">
        <p15:presenceInfo xmlns:p15="http://schemas.microsoft.com/office/powerpoint/2012/main" userId="0dd4a9528c2da2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20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9T01:02:58.34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9T01:02:58.70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9T01:02:59.06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9T01:02:59.65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9T01:03:00.08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9T01:03:00.47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03.06.2022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03.06.2022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03.06.2022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customXml" Target="../ink/ink5.xml"/><Relationship Id="rId18" Type="http://schemas.openxmlformats.org/officeDocument/2006/relationships/image" Target="../media/image43.png"/><Relationship Id="rId3" Type="http://schemas.openxmlformats.org/officeDocument/2006/relationships/image" Target="../media/image34.jpg"/><Relationship Id="rId7" Type="http://schemas.openxmlformats.org/officeDocument/2006/relationships/customXml" Target="../ink/ink2.xml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" Type="http://schemas.openxmlformats.org/officeDocument/2006/relationships/image" Target="../media/image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38.png"/><Relationship Id="rId19" Type="http://schemas.microsoft.com/office/2007/relationships/hdphoto" Target="../media/hdphoto5.wdp"/><Relationship Id="rId4" Type="http://schemas.openxmlformats.org/officeDocument/2006/relationships/image" Target="../media/image35.png"/><Relationship Id="rId9" Type="http://schemas.openxmlformats.org/officeDocument/2006/relationships/customXml" Target="../ink/ink3.xml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microsoft.com/office/2007/relationships/hdphoto" Target="../media/hdphoto8.wdp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Relationship Id="rId6" Type="http://schemas.microsoft.com/office/2007/relationships/hdphoto" Target="../media/hdphoto11.wdp"/><Relationship Id="rId5" Type="http://schemas.openxmlformats.org/officeDocument/2006/relationships/image" Target="../media/image59.png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5.wdp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4" y="2373329"/>
            <a:ext cx="6263487" cy="359325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3. Сервисы</a:t>
            </a:r>
            <a:r>
              <a:rPr lang="en-US" sz="3600" dirty="0">
                <a:latin typeface="TT Hoves" panose="02000503030000020004" pitchFamily="2" charset="-52"/>
              </a:rPr>
              <a:t> </a:t>
            </a:r>
            <a:r>
              <a:rPr lang="ru-RU" sz="3600" dirty="0">
                <a:latin typeface="TT Hoves" panose="02000503030000020004" pitchFamily="2" charset="-52"/>
              </a:rPr>
              <a:t>в </a:t>
            </a:r>
            <a:r>
              <a:rPr lang="en-US" sz="3600" dirty="0">
                <a:latin typeface="TT Hoves" panose="02000503030000020004" pitchFamily="2" charset="-52"/>
              </a:rPr>
              <a:t>Linux</a:t>
            </a:r>
            <a:endParaRPr lang="ru-RU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Linux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73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815148" y="150674"/>
            <a:ext cx="5526972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Установка 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samba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ACBC0A-04A5-0DB1-8537-2505737F92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2" b="15002"/>
          <a:stretch>
            <a:fillRect/>
          </a:stretch>
        </p:blipFill>
        <p:spPr/>
      </p:pic>
      <p:sp>
        <p:nvSpPr>
          <p:cNvPr id="8" name="Текст 2"/>
          <p:cNvSpPr>
            <a:spLocks noGrp="1"/>
          </p:cNvSpPr>
          <p:nvPr>
            <p:ph type="body" sz="half" idx="2"/>
          </p:nvPr>
        </p:nvSpPr>
        <p:spPr>
          <a:xfrm>
            <a:off x="363970" y="280042"/>
            <a:ext cx="4392699" cy="36169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BD848-62E9-5FC8-B98F-B4A738C7A8AE}"/>
              </a:ext>
            </a:extLst>
          </p:cNvPr>
          <p:cNvSpPr txBox="1"/>
          <p:nvPr/>
        </p:nvSpPr>
        <p:spPr>
          <a:xfrm>
            <a:off x="7249906" y="1102284"/>
            <a:ext cx="4942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Прежде чем приступить к установке, убедитесь, что вы вошли в систему как пользователь с правами суперпользователя, а также обновите пакеты: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5231E2-D35D-F999-BE0C-A4724C4537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4" t="23367" r="39692" b="43341"/>
          <a:stretch/>
        </p:blipFill>
        <p:spPr>
          <a:xfrm>
            <a:off x="7659664" y="2506244"/>
            <a:ext cx="4532335" cy="31242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3307EB61-6076-C751-E29C-131ED622359B}"/>
              </a:ext>
            </a:extLst>
          </p:cNvPr>
          <p:cNvGrpSpPr/>
          <p:nvPr/>
        </p:nvGrpSpPr>
        <p:grpSpPr>
          <a:xfrm>
            <a:off x="4832949" y="2666349"/>
            <a:ext cx="11160" cy="109440"/>
            <a:chOff x="4832949" y="2666349"/>
            <a:chExt cx="11160" cy="109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5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A1577E92-99F6-ED6C-7FC7-E4924F519311}"/>
                    </a:ext>
                  </a:extLst>
                </p14:cNvPr>
                <p14:cNvContentPartPr/>
                <p14:nvPr/>
              </p14:nvContentPartPr>
              <p14:xfrm>
                <a:off x="4832949" y="2666349"/>
                <a:ext cx="360" cy="360"/>
              </p14:xfrm>
            </p:contentPart>
          </mc:Choice>
          <mc:Fallback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A1577E92-99F6-ED6C-7FC7-E4924F51931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14949" y="2558709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7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280778AE-DDC6-EB6F-1622-391379D7BA79}"/>
                    </a:ext>
                  </a:extLst>
                </p14:cNvPr>
                <p14:cNvContentPartPr/>
                <p14:nvPr/>
              </p14:nvContentPartPr>
              <p14:xfrm>
                <a:off x="4832949" y="2775429"/>
                <a:ext cx="360" cy="360"/>
              </p14:xfrm>
            </p:contentPart>
          </mc:Choice>
          <mc:Fallback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280778AE-DDC6-EB6F-1622-391379D7BA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14949" y="2667429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9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64336F6C-7C3A-F5D5-7F2F-791CAEFBC821}"/>
                    </a:ext>
                  </a:extLst>
                </p14:cNvPr>
                <p14:cNvContentPartPr/>
                <p14:nvPr/>
              </p14:nvContentPartPr>
              <p14:xfrm>
                <a:off x="4843749" y="2721069"/>
                <a:ext cx="360" cy="360"/>
              </p14:xfrm>
            </p:contentPart>
          </mc:Choice>
          <mc:Fallback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64336F6C-7C3A-F5D5-7F2F-791CAEFBC8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25749" y="2613069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11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8728D04A-9725-2F9E-4DB3-29B153144B01}"/>
                  </a:ext>
                </a:extLst>
              </p14:cNvPr>
              <p14:cNvContentPartPr/>
              <p14:nvPr/>
            </p14:nvContentPartPr>
            <p14:xfrm>
              <a:off x="1697709" y="6226389"/>
              <a:ext cx="360" cy="36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8728D04A-9725-2F9E-4DB3-29B153144B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80069" y="6118389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13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340FEE80-2674-5168-08FF-621FA1118391}"/>
                  </a:ext>
                </a:extLst>
              </p14:cNvPr>
              <p14:cNvContentPartPr/>
              <p14:nvPr/>
            </p14:nvContentPartPr>
            <p14:xfrm>
              <a:off x="2002629" y="6498189"/>
              <a:ext cx="360" cy="360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340FEE80-2674-5168-08FF-621FA11183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84989" y="6390549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15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DE0D0561-FF33-127C-E48A-60185CA443AE}"/>
                  </a:ext>
                </a:extLst>
              </p14:cNvPr>
              <p14:cNvContentPartPr/>
              <p14:nvPr/>
            </p14:nvContentPartPr>
            <p14:xfrm>
              <a:off x="3635589" y="5311989"/>
              <a:ext cx="360" cy="360"/>
            </p14:xfrm>
          </p:contentPart>
        </mc:Choice>
        <mc:Fallback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DE0D0561-FF33-127C-E48A-60185CA443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617589" y="5203989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07EE0D5-F85E-322F-E11F-797C3F5B1106}"/>
              </a:ext>
            </a:extLst>
          </p:cNvPr>
          <p:cNvSpPr/>
          <p:nvPr/>
        </p:nvSpPr>
        <p:spPr>
          <a:xfrm>
            <a:off x="9052560" y="2517271"/>
            <a:ext cx="579120" cy="149077"/>
          </a:xfrm>
          <a:prstGeom prst="rect">
            <a:avLst/>
          </a:prstGeom>
          <a:solidFill>
            <a:srgbClr val="000000">
              <a:alpha val="5000"/>
            </a:srgb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00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0B9E3AC-8F1F-AC33-343A-4B238A36D3C4}"/>
              </a:ext>
            </a:extLst>
          </p:cNvPr>
          <p:cNvSpPr/>
          <p:nvPr/>
        </p:nvSpPr>
        <p:spPr>
          <a:xfrm>
            <a:off x="9052560" y="3747880"/>
            <a:ext cx="579120" cy="149077"/>
          </a:xfrm>
          <a:prstGeom prst="rect">
            <a:avLst/>
          </a:prstGeom>
          <a:solidFill>
            <a:srgbClr val="000000">
              <a:alpha val="5000"/>
            </a:srgb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9E4126-E238-86FE-7A49-3B16BCA8FE3F}"/>
              </a:ext>
            </a:extLst>
          </p:cNvPr>
          <p:cNvSpPr txBox="1"/>
          <p:nvPr/>
        </p:nvSpPr>
        <p:spPr>
          <a:xfrm>
            <a:off x="401949" y="1083743"/>
            <a:ext cx="7013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Загрузите пакет </a:t>
            </a:r>
            <a:r>
              <a:rPr lang="en-US" dirty="0">
                <a:latin typeface="TT Hoves" panose="02000503030000020004"/>
              </a:rPr>
              <a:t>samba</a:t>
            </a:r>
            <a:r>
              <a:rPr lang="ru-RU" dirty="0">
                <a:latin typeface="TT Hoves" panose="02000503030000020004"/>
              </a:rPr>
              <a:t> (ключ</a:t>
            </a:r>
            <a:r>
              <a:rPr lang="en-US" dirty="0">
                <a:latin typeface="TT Hoves" panose="02000503030000020004"/>
              </a:rPr>
              <a:t> </a:t>
            </a:r>
            <a:r>
              <a:rPr lang="en-US" i="1" dirty="0">
                <a:latin typeface="TT Hoves" panose="02000503030000020004"/>
              </a:rPr>
              <a:t>-y </a:t>
            </a:r>
            <a:r>
              <a:rPr lang="ru-RU" dirty="0">
                <a:latin typeface="TT Hoves" panose="02000503030000020004"/>
              </a:rPr>
              <a:t>автоматизирует подтверждение установки):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94C2CED-6898-B81F-7B71-E8784D5D0BA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7441" t="24735" r="59525" b="73175"/>
          <a:stretch/>
        </p:blipFill>
        <p:spPr>
          <a:xfrm>
            <a:off x="1146883" y="2026081"/>
            <a:ext cx="4977411" cy="3442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C8CC9BC-16BB-1090-1B5B-3F9597894C8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2000"/>
                    </a14:imgEffect>
                  </a14:imgLayer>
                </a14:imgProps>
              </a:ext>
            </a:extLst>
          </a:blip>
          <a:srcRect l="863" t="-1" r="6576" b="43057"/>
          <a:stretch/>
        </p:blipFill>
        <p:spPr>
          <a:xfrm>
            <a:off x="496301" y="3551392"/>
            <a:ext cx="6466916" cy="1452220"/>
          </a:xfrm>
          <a:prstGeom prst="roundRect">
            <a:avLst>
              <a:gd name="adj" fmla="val 0"/>
            </a:avLst>
          </a:prstGeom>
          <a:noFill/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7CEDBF-CD74-FD75-20A5-7EAC6A7F877D}"/>
              </a:ext>
            </a:extLst>
          </p:cNvPr>
          <p:cNvSpPr txBox="1"/>
          <p:nvPr/>
        </p:nvSpPr>
        <p:spPr>
          <a:xfrm>
            <a:off x="363970" y="2827470"/>
            <a:ext cx="806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Проверьте корректность установки (имя сервиса – </a:t>
            </a:r>
            <a:r>
              <a:rPr lang="en-US" dirty="0" err="1">
                <a:latin typeface="TT Hoves" panose="02000503030000020004"/>
              </a:rPr>
              <a:t>smbd</a:t>
            </a:r>
            <a:r>
              <a:rPr lang="en-US" dirty="0">
                <a:latin typeface="TT Hoves" panose="02000503030000020004"/>
              </a:rPr>
              <a:t>)</a:t>
            </a:r>
            <a:r>
              <a:rPr lang="ru-RU" dirty="0">
                <a:latin typeface="TT Hoves" panose="02000503030000020004"/>
              </a:rPr>
              <a:t>:</a:t>
            </a: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F223A1BB-2A53-E123-6424-478020C5007A}"/>
              </a:ext>
            </a:extLst>
          </p:cNvPr>
          <p:cNvSpPr/>
          <p:nvPr/>
        </p:nvSpPr>
        <p:spPr>
          <a:xfrm>
            <a:off x="2612198" y="3562908"/>
            <a:ext cx="1775075" cy="245282"/>
          </a:xfrm>
          <a:prstGeom prst="rect">
            <a:avLst/>
          </a:prstGeom>
          <a:solidFill>
            <a:srgbClr val="000000">
              <a:alpha val="5000"/>
            </a:srgb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704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772482" y="588347"/>
            <a:ext cx="5462133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Настройка 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samba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8D0969-0D7B-A896-01F8-ED2189BCA764}"/>
              </a:ext>
            </a:extLst>
          </p:cNvPr>
          <p:cNvSpPr txBox="1"/>
          <p:nvPr/>
        </p:nvSpPr>
        <p:spPr>
          <a:xfrm>
            <a:off x="719091" y="2073249"/>
            <a:ext cx="4640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Создадим директорию, в которую будем организовывать общий доступ</a:t>
            </a:r>
            <a:r>
              <a:rPr lang="en-US" dirty="0">
                <a:latin typeface="TT Hoves"/>
              </a:rPr>
              <a:t>, </a:t>
            </a:r>
            <a:r>
              <a:rPr lang="ru-RU" dirty="0">
                <a:latin typeface="TT Hoves"/>
              </a:rPr>
              <a:t>и в ней тестовый текстовый файл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D5CC2-F04A-CC53-FBCD-9CE517CB1485}"/>
              </a:ext>
            </a:extLst>
          </p:cNvPr>
          <p:cNvSpPr txBox="1"/>
          <p:nvPr/>
        </p:nvSpPr>
        <p:spPr>
          <a:xfrm>
            <a:off x="719091" y="3904639"/>
            <a:ext cx="4320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Установим полные права доступа всем пользователям на созданный только что каталог </a:t>
            </a:r>
            <a:r>
              <a:rPr lang="en-US" dirty="0">
                <a:latin typeface="TT Hoves"/>
              </a:rPr>
              <a:t>Samba</a:t>
            </a:r>
            <a:r>
              <a:rPr lang="ru-RU" dirty="0">
                <a:latin typeface="TT Hoves"/>
              </a:rPr>
              <a:t>_</a:t>
            </a:r>
            <a:r>
              <a:rPr lang="en-US" dirty="0">
                <a:latin typeface="TT Hoves"/>
              </a:rPr>
              <a:t>Dir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FBCB9B4-746A-4BCC-A548-424EA1122D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70" t="66129" r="37086" b="30118"/>
          <a:stretch/>
        </p:blipFill>
        <p:spPr>
          <a:xfrm>
            <a:off x="5574408" y="2099486"/>
            <a:ext cx="5670536" cy="8708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DFE6A8D-21EB-071C-64C9-A01530CCF62E}"/>
              </a:ext>
            </a:extLst>
          </p:cNvPr>
          <p:cNvCxnSpPr>
            <a:cxnSpLocks/>
          </p:cNvCxnSpPr>
          <p:nvPr/>
        </p:nvCxnSpPr>
        <p:spPr>
          <a:xfrm>
            <a:off x="719091" y="3526971"/>
            <a:ext cx="10580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57BAB5D-C4BB-4A92-ABD4-1AECB2F42964}"/>
              </a:ext>
            </a:extLst>
          </p:cNvPr>
          <p:cNvCxnSpPr>
            <a:cxnSpLocks/>
          </p:cNvCxnSpPr>
          <p:nvPr/>
        </p:nvCxnSpPr>
        <p:spPr>
          <a:xfrm>
            <a:off x="719091" y="5431971"/>
            <a:ext cx="10580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30A09A5-5711-8573-B52D-939BDFC3DF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</a14:imgLayer>
                </a14:imgProps>
              </a:ext>
            </a:extLst>
          </a:blip>
          <a:srcRect l="49194" t="69289" r="40437" b="28231"/>
          <a:stretch/>
        </p:blipFill>
        <p:spPr>
          <a:xfrm>
            <a:off x="5622419" y="4067710"/>
            <a:ext cx="4438757" cy="5971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D1107F6B-2601-3B8F-B418-108DB69C9E83}"/>
              </a:ext>
            </a:extLst>
          </p:cNvPr>
          <p:cNvCxnSpPr>
            <a:cxnSpLocks/>
          </p:cNvCxnSpPr>
          <p:nvPr/>
        </p:nvCxnSpPr>
        <p:spPr>
          <a:xfrm>
            <a:off x="719091" y="1684316"/>
            <a:ext cx="105802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62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691664" y="512873"/>
            <a:ext cx="5418267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Настройка 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samba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6F6A3-E8B1-D424-64D2-86EB187E461E}"/>
              </a:ext>
            </a:extLst>
          </p:cNvPr>
          <p:cNvSpPr txBox="1"/>
          <p:nvPr/>
        </p:nvSpPr>
        <p:spPr>
          <a:xfrm>
            <a:off x="1002277" y="1368137"/>
            <a:ext cx="10797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Откроем файл конфигурации </a:t>
            </a:r>
            <a:r>
              <a:rPr lang="en-US" dirty="0">
                <a:latin typeface="TT Hoves"/>
              </a:rPr>
              <a:t>samba</a:t>
            </a:r>
            <a:r>
              <a:rPr lang="ru-RU" dirty="0">
                <a:latin typeface="TT Hoves"/>
              </a:rPr>
              <a:t> </a:t>
            </a:r>
            <a:r>
              <a:rPr lang="en-US" b="1" dirty="0">
                <a:latin typeface="TT Hoves"/>
              </a:rPr>
              <a:t>/</a:t>
            </a:r>
            <a:r>
              <a:rPr lang="en-US" b="1" dirty="0" err="1">
                <a:latin typeface="TT Hoves"/>
              </a:rPr>
              <a:t>etc</a:t>
            </a:r>
            <a:r>
              <a:rPr lang="en-US" b="1" dirty="0">
                <a:latin typeface="TT Hoves"/>
              </a:rPr>
              <a:t>/samba/</a:t>
            </a:r>
            <a:r>
              <a:rPr lang="en-US" b="1" dirty="0" err="1">
                <a:latin typeface="TT Hoves"/>
              </a:rPr>
              <a:t>smb.conf</a:t>
            </a:r>
            <a:r>
              <a:rPr lang="ru-RU" b="1" dirty="0">
                <a:latin typeface="TT Hoves"/>
              </a:rPr>
              <a:t> </a:t>
            </a:r>
            <a:r>
              <a:rPr lang="ru-RU" dirty="0">
                <a:latin typeface="TT Hoves"/>
              </a:rPr>
              <a:t>и пропишем там следующие настройки:</a:t>
            </a:r>
            <a:r>
              <a:rPr lang="en-US" b="1" dirty="0">
                <a:latin typeface="TT Hoves"/>
              </a:rPr>
              <a:t>  </a:t>
            </a:r>
            <a:endParaRPr lang="ru-RU" b="1" dirty="0">
              <a:latin typeface="TT Hove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787DB2-A1E2-A8E6-1EC3-C7DA3628D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2" t="47320" r="48033" b="35254"/>
          <a:stretch/>
        </p:blipFill>
        <p:spPr>
          <a:xfrm>
            <a:off x="1158820" y="2156857"/>
            <a:ext cx="4299183" cy="34900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E91E57-D5EB-6442-B9B2-2C12E395070F}"/>
              </a:ext>
            </a:extLst>
          </p:cNvPr>
          <p:cNvSpPr txBox="1"/>
          <p:nvPr/>
        </p:nvSpPr>
        <p:spPr>
          <a:xfrm>
            <a:off x="6152122" y="1858026"/>
            <a:ext cx="435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Имя общей папки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2424D-30C7-4B9E-A610-825D45093726}"/>
              </a:ext>
            </a:extLst>
          </p:cNvPr>
          <p:cNvSpPr txBox="1"/>
          <p:nvPr/>
        </p:nvSpPr>
        <p:spPr>
          <a:xfrm>
            <a:off x="6152122" y="3505940"/>
            <a:ext cx="6275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Возможность создавать папки и файлы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947BF-E8B6-696D-B681-35AB374246F9}"/>
              </a:ext>
            </a:extLst>
          </p:cNvPr>
          <p:cNvSpPr txBox="1"/>
          <p:nvPr/>
        </p:nvSpPr>
        <p:spPr>
          <a:xfrm>
            <a:off x="6096000" y="3835988"/>
            <a:ext cx="5388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Разрешает доступ к папке гостевой учетной записи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17FF0-7D7B-4280-9C5A-3A49F4A63134}"/>
              </a:ext>
            </a:extLst>
          </p:cNvPr>
          <p:cNvSpPr txBox="1"/>
          <p:nvPr/>
        </p:nvSpPr>
        <p:spPr>
          <a:xfrm>
            <a:off x="6055871" y="4523166"/>
            <a:ext cx="4773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При создании новой папки или файла назначаются указанные права. В нашем примере права будут полные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45F79-EF11-31AF-4DD3-3DD9FE4F311A}"/>
              </a:ext>
            </a:extLst>
          </p:cNvPr>
          <p:cNvSpPr txBox="1"/>
          <p:nvPr/>
        </p:nvSpPr>
        <p:spPr>
          <a:xfrm>
            <a:off x="6152122" y="2678071"/>
            <a:ext cx="435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Установка публичного доступа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F8F904-0D79-80B2-4B1E-ABA7745D684D}"/>
              </a:ext>
            </a:extLst>
          </p:cNvPr>
          <p:cNvSpPr txBox="1"/>
          <p:nvPr/>
        </p:nvSpPr>
        <p:spPr>
          <a:xfrm>
            <a:off x="6152122" y="3141928"/>
            <a:ext cx="512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Разрешает запись в сетевую папку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344337-10AF-9366-6870-71E8478D422B}"/>
              </a:ext>
            </a:extLst>
          </p:cNvPr>
          <p:cNvSpPr txBox="1"/>
          <p:nvPr/>
        </p:nvSpPr>
        <p:spPr>
          <a:xfrm>
            <a:off x="6152122" y="2250875"/>
            <a:ext cx="5780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Путь на сервере, где будут храниться данные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D61337A-9812-D844-1B27-DEACA8BDB404}"/>
              </a:ext>
            </a:extLst>
          </p:cNvPr>
          <p:cNvCxnSpPr>
            <a:cxnSpLocks/>
          </p:cNvCxnSpPr>
          <p:nvPr/>
        </p:nvCxnSpPr>
        <p:spPr>
          <a:xfrm flipV="1">
            <a:off x="2775857" y="2045862"/>
            <a:ext cx="3320143" cy="360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162ED75-CA0B-0780-4900-491C10BF1A14}"/>
              </a:ext>
            </a:extLst>
          </p:cNvPr>
          <p:cNvCxnSpPr>
            <a:cxnSpLocks/>
          </p:cNvCxnSpPr>
          <p:nvPr/>
        </p:nvCxnSpPr>
        <p:spPr>
          <a:xfrm flipV="1">
            <a:off x="3864429" y="2475915"/>
            <a:ext cx="2175450" cy="315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5441540-8931-7CF0-BC64-486C4DA527A0}"/>
              </a:ext>
            </a:extLst>
          </p:cNvPr>
          <p:cNvCxnSpPr>
            <a:cxnSpLocks/>
          </p:cNvCxnSpPr>
          <p:nvPr/>
        </p:nvCxnSpPr>
        <p:spPr>
          <a:xfrm flipV="1">
            <a:off x="3581400" y="3352800"/>
            <a:ext cx="2458479" cy="1295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51432A05-5B89-D5B8-6753-F0C389511CB0}"/>
              </a:ext>
            </a:extLst>
          </p:cNvPr>
          <p:cNvCxnSpPr>
            <a:cxnSpLocks/>
          </p:cNvCxnSpPr>
          <p:nvPr/>
        </p:nvCxnSpPr>
        <p:spPr>
          <a:xfrm flipV="1">
            <a:off x="3308411" y="2862737"/>
            <a:ext cx="2731468" cy="2754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F786177-0F42-2DEF-7998-6EDBE4237B7E}"/>
              </a:ext>
            </a:extLst>
          </p:cNvPr>
          <p:cNvCxnSpPr>
            <a:cxnSpLocks/>
          </p:cNvCxnSpPr>
          <p:nvPr/>
        </p:nvCxnSpPr>
        <p:spPr>
          <a:xfrm flipV="1">
            <a:off x="3439886" y="3690606"/>
            <a:ext cx="2599993" cy="85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92A9705C-B576-A2CB-E86A-173D528EE02F}"/>
              </a:ext>
            </a:extLst>
          </p:cNvPr>
          <p:cNvCxnSpPr>
            <a:cxnSpLocks/>
          </p:cNvCxnSpPr>
          <p:nvPr/>
        </p:nvCxnSpPr>
        <p:spPr>
          <a:xfrm flipV="1">
            <a:off x="3472543" y="4075193"/>
            <a:ext cx="2567336" cy="22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авая фигурная скобка 42">
            <a:extLst>
              <a:ext uri="{FF2B5EF4-FFF2-40B4-BE49-F238E27FC236}">
                <a16:creationId xmlns:a16="http://schemas.microsoft.com/office/drawing/2014/main" id="{E33DD88E-37CF-1CD0-5BC0-3082B50F389C}"/>
              </a:ext>
            </a:extLst>
          </p:cNvPr>
          <p:cNvSpPr/>
          <p:nvPr/>
        </p:nvSpPr>
        <p:spPr>
          <a:xfrm>
            <a:off x="4838700" y="4213750"/>
            <a:ext cx="613860" cy="145702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F504B82-1227-204D-4CFE-BDCD1406BDAA}"/>
              </a:ext>
            </a:extLst>
          </p:cNvPr>
          <p:cNvCxnSpPr>
            <a:cxnSpLocks/>
          </p:cNvCxnSpPr>
          <p:nvPr/>
        </p:nvCxnSpPr>
        <p:spPr>
          <a:xfrm>
            <a:off x="5442011" y="4949859"/>
            <a:ext cx="5978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665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519557" y="423959"/>
            <a:ext cx="5514349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Настройка 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samba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91A56-D645-4F16-535E-99A1B054AD2A}"/>
              </a:ext>
            </a:extLst>
          </p:cNvPr>
          <p:cNvSpPr txBox="1"/>
          <p:nvPr/>
        </p:nvSpPr>
        <p:spPr>
          <a:xfrm>
            <a:off x="966841" y="1461023"/>
            <a:ext cx="100228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В случае, если </a:t>
            </a:r>
            <a:r>
              <a:rPr lang="en-US" dirty="0">
                <a:latin typeface="TT Hoves"/>
              </a:rPr>
              <a:t>samba</a:t>
            </a:r>
            <a:r>
              <a:rPr lang="ru-RU" dirty="0">
                <a:latin typeface="TT Hoves"/>
              </a:rPr>
              <a:t>-сервер не работает, одной из причин может быть </a:t>
            </a:r>
            <a:r>
              <a:rPr lang="ru-RU" b="1" dirty="0">
                <a:latin typeface="TT Hoves"/>
              </a:rPr>
              <a:t>ошибка в конфигурационном файле</a:t>
            </a:r>
            <a:r>
              <a:rPr lang="en-US" dirty="0">
                <a:latin typeface="TT Hoves"/>
              </a:rPr>
              <a:t>. </a:t>
            </a:r>
            <a:r>
              <a:rPr lang="ru-RU" dirty="0">
                <a:latin typeface="TT Hoves"/>
              </a:rPr>
              <a:t>Чтобы не искать её вручную, была создана утилита </a:t>
            </a:r>
            <a:r>
              <a:rPr lang="en-US" b="1" dirty="0" err="1">
                <a:latin typeface="TT Hoves"/>
              </a:rPr>
              <a:t>testparm</a:t>
            </a:r>
            <a:r>
              <a:rPr lang="en-US" dirty="0">
                <a:latin typeface="TT Hoves"/>
              </a:rPr>
              <a:t>. </a:t>
            </a:r>
            <a:r>
              <a:rPr lang="ru-RU" dirty="0">
                <a:latin typeface="TT Hoves"/>
              </a:rPr>
              <a:t>После анализа заданного конфигурационного файла </a:t>
            </a:r>
            <a:r>
              <a:rPr lang="ru-RU" dirty="0" err="1">
                <a:latin typeface="TT Hoves"/>
              </a:rPr>
              <a:t>testparm</a:t>
            </a:r>
            <a:r>
              <a:rPr lang="ru-RU" dirty="0">
                <a:latin typeface="TT Hoves"/>
              </a:rPr>
              <a:t> выводит все значения файла </a:t>
            </a:r>
            <a:r>
              <a:rPr lang="ru-RU" b="1" dirty="0" err="1">
                <a:latin typeface="TT Hoves"/>
              </a:rPr>
              <a:t>smb.conf</a:t>
            </a:r>
            <a:r>
              <a:rPr lang="ru-RU" dirty="0">
                <a:latin typeface="TT Hoves"/>
              </a:rPr>
              <a:t>, включая значения по умолчанию. Это помогает убедиться, что используются ожидаемые значения параметров конфигурации</a:t>
            </a:r>
            <a:r>
              <a:rPr lang="en-US" dirty="0">
                <a:latin typeface="TT Hoves"/>
              </a:rPr>
              <a:t>.</a:t>
            </a:r>
            <a:r>
              <a:rPr lang="ru-RU" dirty="0">
                <a:latin typeface="TT Hoves"/>
              </a:rPr>
              <a:t>Стоит отметить, что значения по умолчанию меняются от версии к версии, так что необходимо использовать версию </a:t>
            </a:r>
            <a:r>
              <a:rPr lang="ru-RU" dirty="0" err="1">
                <a:latin typeface="TT Hoves"/>
              </a:rPr>
              <a:t>Samba</a:t>
            </a:r>
            <a:r>
              <a:rPr lang="ru-RU" dirty="0">
                <a:latin typeface="TT Hoves"/>
              </a:rPr>
              <a:t>, соответствующую версии </a:t>
            </a:r>
            <a:r>
              <a:rPr lang="ru-RU" dirty="0" err="1">
                <a:latin typeface="TT Hoves"/>
              </a:rPr>
              <a:t>testparm</a:t>
            </a:r>
            <a:r>
              <a:rPr lang="ru-RU" dirty="0">
                <a:latin typeface="TT Hoves"/>
              </a:rPr>
              <a:t>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1D1B748-ACB8-CE85-BCD5-2B8B7473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042" y="4214939"/>
            <a:ext cx="4592485" cy="7798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436F38-D293-E352-91E2-454D4F0D9C8C}"/>
              </a:ext>
            </a:extLst>
          </p:cNvPr>
          <p:cNvSpPr txBox="1"/>
          <p:nvPr/>
        </p:nvSpPr>
        <p:spPr>
          <a:xfrm>
            <a:off x="4962355" y="3607715"/>
            <a:ext cx="203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T Hoves"/>
              </a:rPr>
              <a:t>Использование</a:t>
            </a:r>
            <a:r>
              <a:rPr lang="ru-RU" dirty="0">
                <a:latin typeface="TT Hove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8760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766364" y="323578"/>
            <a:ext cx="5571850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Настройка 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samba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6F6A3-E8B1-D424-64D2-86EB187E461E}"/>
              </a:ext>
            </a:extLst>
          </p:cNvPr>
          <p:cNvSpPr txBox="1"/>
          <p:nvPr/>
        </p:nvSpPr>
        <p:spPr>
          <a:xfrm>
            <a:off x="995391" y="1373055"/>
            <a:ext cx="10201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Теперь перезапустим </a:t>
            </a:r>
            <a:r>
              <a:rPr lang="en-US" dirty="0">
                <a:latin typeface="TT Hoves"/>
              </a:rPr>
              <a:t>samba</a:t>
            </a:r>
            <a:r>
              <a:rPr lang="ru-RU" dirty="0">
                <a:latin typeface="TT Hoves"/>
              </a:rPr>
              <a:t> командой </a:t>
            </a:r>
            <a:r>
              <a:rPr lang="en-US" b="1" dirty="0" err="1">
                <a:latin typeface="TT Hoves"/>
              </a:rPr>
              <a:t>systemctl</a:t>
            </a:r>
            <a:r>
              <a:rPr lang="en-US" b="1" dirty="0">
                <a:latin typeface="TT Hoves"/>
              </a:rPr>
              <a:t> restart </a:t>
            </a:r>
            <a:r>
              <a:rPr lang="en-US" b="1" dirty="0" err="1">
                <a:latin typeface="TT Hoves"/>
              </a:rPr>
              <a:t>smbd</a:t>
            </a:r>
            <a:r>
              <a:rPr lang="en-US" dirty="0">
                <a:latin typeface="TT Hoves"/>
              </a:rPr>
              <a:t> </a:t>
            </a:r>
            <a:r>
              <a:rPr lang="ru-RU" dirty="0">
                <a:latin typeface="TT Hoves"/>
              </a:rPr>
              <a:t>и убедимся в том, что все работает, зайдя в нашу папку со сторонней </a:t>
            </a:r>
            <a:r>
              <a:rPr lang="en-US" dirty="0">
                <a:latin typeface="TT Hoves"/>
              </a:rPr>
              <a:t>windows </a:t>
            </a:r>
            <a:r>
              <a:rPr lang="ru-RU" dirty="0">
                <a:latin typeface="TT Hoves"/>
              </a:rPr>
              <a:t>машины. Для этого в проводнике вместо пути пропишите </a:t>
            </a:r>
            <a:r>
              <a:rPr lang="en-US" b="1" dirty="0" err="1">
                <a:latin typeface="TT Hoves"/>
              </a:rPr>
              <a:t>ip</a:t>
            </a:r>
            <a:r>
              <a:rPr lang="en-US" b="1" dirty="0">
                <a:latin typeface="TT Hoves"/>
              </a:rPr>
              <a:t>-</a:t>
            </a:r>
            <a:r>
              <a:rPr lang="ru-RU" b="1" dirty="0">
                <a:latin typeface="TT Hoves"/>
              </a:rPr>
              <a:t>адрес </a:t>
            </a:r>
            <a:r>
              <a:rPr lang="ru-RU" dirty="0">
                <a:latin typeface="TT Hoves"/>
              </a:rPr>
              <a:t>файлового сервера (узнать его можно с помощью команды </a:t>
            </a:r>
            <a:r>
              <a:rPr lang="en-US" b="1" dirty="0" err="1">
                <a:latin typeface="TT Hoves"/>
              </a:rPr>
              <a:t>ip</a:t>
            </a:r>
            <a:r>
              <a:rPr lang="en-US" b="1" dirty="0">
                <a:latin typeface="TT Hoves"/>
              </a:rPr>
              <a:t> a</a:t>
            </a:r>
            <a:r>
              <a:rPr lang="en-US" dirty="0">
                <a:latin typeface="TT Hoves"/>
              </a:rPr>
              <a:t>):</a:t>
            </a:r>
            <a:endParaRPr lang="ru-RU" b="1" dirty="0">
              <a:latin typeface="TT Hoves"/>
            </a:endParaRPr>
          </a:p>
          <a:p>
            <a:endParaRPr lang="ru-RU" b="1" dirty="0">
              <a:latin typeface="TT Hoves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AC97684-208F-86C5-E31D-FFBA13F44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7000"/>
                    </a14:imgEffect>
                  </a14:imgLayer>
                </a14:imgProps>
              </a:ext>
            </a:extLst>
          </a:blip>
          <a:srcRect r="50873" b="26347"/>
          <a:stretch/>
        </p:blipFill>
        <p:spPr>
          <a:xfrm>
            <a:off x="3304706" y="2711793"/>
            <a:ext cx="5582587" cy="30867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351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4089741" y="555869"/>
            <a:ext cx="4212618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Веб-сервисы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6F6A3-E8B1-D424-64D2-86EB187E461E}"/>
              </a:ext>
            </a:extLst>
          </p:cNvPr>
          <p:cNvSpPr txBox="1"/>
          <p:nvPr/>
        </p:nvSpPr>
        <p:spPr>
          <a:xfrm>
            <a:off x="2016373" y="1926695"/>
            <a:ext cx="7557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Веб-сервис (</a:t>
            </a:r>
            <a:r>
              <a:rPr lang="ru-RU" b="1" dirty="0">
                <a:latin typeface="TT Hoves"/>
              </a:rPr>
              <a:t>служба</a:t>
            </a:r>
            <a:r>
              <a:rPr lang="ru-RU" dirty="0">
                <a:latin typeface="TT Hoves"/>
              </a:rPr>
              <a:t>) – программа, которая организовывает взаимодействие между сайтами и клиентами. </a:t>
            </a:r>
            <a:r>
              <a:rPr lang="en-US" dirty="0">
                <a:latin typeface="TT Hoves"/>
              </a:rPr>
              <a:t>Apache</a:t>
            </a:r>
            <a:r>
              <a:rPr lang="ru-RU" dirty="0">
                <a:latin typeface="TT Hoves"/>
              </a:rPr>
              <a:t> и </a:t>
            </a:r>
            <a:r>
              <a:rPr lang="en-US" dirty="0">
                <a:latin typeface="TT Hoves"/>
              </a:rPr>
              <a:t> Nginx</a:t>
            </a:r>
            <a:r>
              <a:rPr lang="ru-RU" dirty="0">
                <a:latin typeface="TT Hoves"/>
              </a:rPr>
              <a:t> – самые распространенные представители. 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2D1338B-17E6-2E37-5AD7-57168E38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37" y="3343563"/>
            <a:ext cx="4072767" cy="248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87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286114" y="555869"/>
            <a:ext cx="2548069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Apache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00593" y="373306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6F6A3-E8B1-D424-64D2-86EB187E461E}"/>
              </a:ext>
            </a:extLst>
          </p:cNvPr>
          <p:cNvSpPr txBox="1"/>
          <p:nvPr/>
        </p:nvSpPr>
        <p:spPr>
          <a:xfrm>
            <a:off x="1557896" y="1619440"/>
            <a:ext cx="9650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Apache – это свободное программное обеспечение для размещения веб-сервера.</a:t>
            </a:r>
            <a:r>
              <a:rPr lang="en-US" dirty="0">
                <a:latin typeface="TT Hoves"/>
              </a:rPr>
              <a:t> </a:t>
            </a:r>
            <a:r>
              <a:rPr lang="ru-RU" dirty="0">
                <a:latin typeface="TT Hoves"/>
              </a:rPr>
              <a:t>Состоянием на 2020 год он используется на 33% всех сайтов интернета, а это приблизительно 304 миллиарда сайтов.</a:t>
            </a:r>
            <a:endParaRPr lang="ru-RU" b="1" dirty="0">
              <a:latin typeface="TT Hove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434B42-95D3-DAB6-A7E0-6CAE2D11E1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72" y="2740408"/>
            <a:ext cx="6450455" cy="26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8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4874454" y="493386"/>
            <a:ext cx="2442144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Apache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EEFA36E-A2DF-BAB2-0DD0-D8832E2AEF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2" b="15002"/>
          <a:stretch>
            <a:fillRect/>
          </a:stretch>
        </p:blipFill>
        <p:spPr/>
      </p:pic>
      <p:sp>
        <p:nvSpPr>
          <p:cNvPr id="8" name="Текст 2"/>
          <p:cNvSpPr>
            <a:spLocks noGrp="1"/>
          </p:cNvSpPr>
          <p:nvPr>
            <p:ph type="body" sz="half" idx="2"/>
          </p:nvPr>
        </p:nvSpPr>
        <p:spPr>
          <a:xfrm>
            <a:off x="249524" y="227143"/>
            <a:ext cx="4392699" cy="36169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6F6A3-E8B1-D424-64D2-86EB187E461E}"/>
              </a:ext>
            </a:extLst>
          </p:cNvPr>
          <p:cNvSpPr txBox="1"/>
          <p:nvPr/>
        </p:nvSpPr>
        <p:spPr>
          <a:xfrm>
            <a:off x="732489" y="2276698"/>
            <a:ext cx="177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ru-RU" dirty="0">
                <a:latin typeface="TT Hoves"/>
              </a:rPr>
              <a:t>Установка:</a:t>
            </a:r>
            <a:endParaRPr lang="ru-RU" b="1" dirty="0">
              <a:latin typeface="TT Hove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AFE0682-99E3-33F4-ACD9-6A1FB725F2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2000"/>
                    </a14:imgEffect>
                  </a14:imgLayer>
                </a14:imgProps>
              </a:ext>
            </a:extLst>
          </a:blip>
          <a:srcRect l="35768" t="37546" r="35098" b="44867"/>
          <a:stretch/>
        </p:blipFill>
        <p:spPr>
          <a:xfrm>
            <a:off x="794705" y="2817404"/>
            <a:ext cx="5887229" cy="2156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25C532B-9CB9-6AC0-8873-7887C740C6B5}"/>
              </a:ext>
            </a:extLst>
          </p:cNvPr>
          <p:cNvSpPr/>
          <p:nvPr/>
        </p:nvSpPr>
        <p:spPr>
          <a:xfrm>
            <a:off x="3588820" y="2817404"/>
            <a:ext cx="1917900" cy="260988"/>
          </a:xfrm>
          <a:prstGeom prst="rect">
            <a:avLst/>
          </a:prstGeom>
          <a:solidFill>
            <a:srgbClr val="000000">
              <a:alpha val="5000"/>
            </a:srgb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BAFD1B7-6761-E083-B168-2FA6989E6A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18" t="16508" r="24196" b="18254"/>
          <a:stretch/>
        </p:blipFill>
        <p:spPr>
          <a:xfrm>
            <a:off x="7670960" y="2461364"/>
            <a:ext cx="4498252" cy="31690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9A50E5-DF3F-6664-008C-154DC02F91FA}"/>
              </a:ext>
            </a:extLst>
          </p:cNvPr>
          <p:cNvSpPr txBox="1"/>
          <p:nvPr/>
        </p:nvSpPr>
        <p:spPr>
          <a:xfrm>
            <a:off x="7371750" y="1497720"/>
            <a:ext cx="4597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ru-RU" dirty="0">
                <a:latin typeface="TT Hoves"/>
              </a:rPr>
              <a:t>Зайдем на </a:t>
            </a:r>
            <a:r>
              <a:rPr lang="en-US" dirty="0">
                <a:latin typeface="TT Hoves"/>
              </a:rPr>
              <a:t>localhost </a:t>
            </a:r>
            <a:r>
              <a:rPr lang="ru-RU" dirty="0">
                <a:latin typeface="TT Hoves"/>
              </a:rPr>
              <a:t>чтобы убедиться что все работает:</a:t>
            </a:r>
          </a:p>
        </p:txBody>
      </p:sp>
    </p:spTree>
    <p:extLst>
      <p:ext uri="{BB962C8B-B14F-4D97-AF65-F5344CB8AC3E}">
        <p14:creationId xmlns:p14="http://schemas.microsoft.com/office/powerpoint/2010/main" val="456451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304402" y="524647"/>
            <a:ext cx="2439166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Apache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E70575-B8AE-1988-ED3B-40406E1AA220}"/>
              </a:ext>
            </a:extLst>
          </p:cNvPr>
          <p:cNvSpPr txBox="1"/>
          <p:nvPr/>
        </p:nvSpPr>
        <p:spPr>
          <a:xfrm>
            <a:off x="1429812" y="1810466"/>
            <a:ext cx="903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Добавим сервис в автозагрузку и перейдем в каталог с конфигурационными файлами. Выведем содержимое: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A278CAB-2ED9-06B0-9468-F1A43A34F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4000"/>
                    </a14:imgEffect>
                  </a14:imgLayer>
                </a14:imgProps>
              </a:ext>
            </a:extLst>
          </a:blip>
          <a:srcRect l="35816" t="59358" r="26291" b="26711"/>
          <a:stretch/>
        </p:blipFill>
        <p:spPr>
          <a:xfrm>
            <a:off x="1115785" y="2784498"/>
            <a:ext cx="9960429" cy="20596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5423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286115" y="555869"/>
            <a:ext cx="2581020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Apache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1974E-CCAA-E961-B3ED-1B707C49AB21}"/>
              </a:ext>
            </a:extLst>
          </p:cNvPr>
          <p:cNvSpPr txBox="1"/>
          <p:nvPr/>
        </p:nvSpPr>
        <p:spPr>
          <a:xfrm>
            <a:off x="2387600" y="2542304"/>
            <a:ext cx="7987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/etc/apache2/apache2.conf </a:t>
            </a:r>
            <a:r>
              <a:rPr kumimoji="0" lang="ru-RU" altLang="ru-RU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-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 отвечает за основные настройки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/etc/apache2/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conf-available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 - дополнительные настройки веб-сервера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/etc/apache2/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mods-available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 - настройки модулей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/etc/apache2/sites-available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 - настройки виртуальных хостов 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/etc/apache2/</a:t>
            </a:r>
            <a:r>
              <a:rPr kumimoji="0" lang="ru-RU" altLang="ru-R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ports.conf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 - порты, на которых работает 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apachе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T Hove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58B556-0B88-CB5B-22DB-05D819D5B447}"/>
              </a:ext>
            </a:extLst>
          </p:cNvPr>
          <p:cNvSpPr txBox="1"/>
          <p:nvPr/>
        </p:nvSpPr>
        <p:spPr>
          <a:xfrm>
            <a:off x="4514197" y="2023658"/>
            <a:ext cx="316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Конфигурационные файлы:</a:t>
            </a:r>
          </a:p>
        </p:txBody>
      </p:sp>
    </p:spTree>
    <p:extLst>
      <p:ext uri="{BB962C8B-B14F-4D97-AF65-F5344CB8AC3E}">
        <p14:creationId xmlns:p14="http://schemas.microsoft.com/office/powerpoint/2010/main" val="48518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510332" y="373307"/>
            <a:ext cx="6449213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Что такое сервисы?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03C9F-AC83-ABC2-2AA8-12A42F747516}"/>
              </a:ext>
            </a:extLst>
          </p:cNvPr>
          <p:cNvSpPr txBox="1"/>
          <p:nvPr/>
        </p:nvSpPr>
        <p:spPr>
          <a:xfrm>
            <a:off x="1062362" y="1621633"/>
            <a:ext cx="1014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Сервисы или службы — это программы, которые работают в системе Linux в фоновом режиме.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1569E-51E1-952E-A6D9-8AA2DF2F2FA8}"/>
              </a:ext>
            </a:extLst>
          </p:cNvPr>
          <p:cNvSpPr txBox="1"/>
          <p:nvPr/>
        </p:nvSpPr>
        <p:spPr>
          <a:xfrm>
            <a:off x="1062362" y="2690200"/>
            <a:ext cx="5033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Обычно они запускаются при загрузке системы, и выгружаются при выключении системы. Чаще всего в Linux дистрибутивах для инициализации сервисов используется демон </a:t>
            </a:r>
            <a:r>
              <a:rPr lang="ru-RU" dirty="0" err="1">
                <a:latin typeface="TT Hoves" panose="02000503030000020004"/>
              </a:rPr>
              <a:t>Systemd</a:t>
            </a:r>
            <a:r>
              <a:rPr lang="ru-RU" dirty="0">
                <a:latin typeface="TT Hoves" panose="02000503030000020004"/>
              </a:rPr>
              <a:t>. В качестве примеров сервисов можно привести: веб-сервер Apache, </a:t>
            </a:r>
            <a:r>
              <a:rPr lang="en-US" dirty="0">
                <a:latin typeface="TT Hoves" panose="02000503030000020004"/>
              </a:rPr>
              <a:t>SSH</a:t>
            </a:r>
            <a:r>
              <a:rPr lang="ru-RU" dirty="0">
                <a:latin typeface="TT Hoves" panose="02000503030000020004"/>
              </a:rPr>
              <a:t>, </a:t>
            </a:r>
            <a:r>
              <a:rPr lang="en-US" dirty="0">
                <a:latin typeface="TT Hoves" panose="02000503030000020004"/>
              </a:rPr>
              <a:t>Firewall</a:t>
            </a:r>
            <a:r>
              <a:rPr lang="ru-RU" dirty="0">
                <a:latin typeface="TT Hoves" panose="02000503030000020004"/>
              </a:rPr>
              <a:t> </a:t>
            </a:r>
            <a:r>
              <a:rPr lang="ru-RU" dirty="0" err="1">
                <a:latin typeface="TT Hoves" panose="02000503030000020004"/>
              </a:rPr>
              <a:t>Ufw</a:t>
            </a:r>
            <a:r>
              <a:rPr lang="ru-RU" dirty="0">
                <a:latin typeface="TT Hoves" panose="02000503030000020004"/>
              </a:rPr>
              <a:t> и </a:t>
            </a:r>
            <a:r>
              <a:rPr lang="ru-RU" dirty="0" err="1">
                <a:latin typeface="TT Hoves" panose="02000503030000020004"/>
              </a:rPr>
              <a:t>тд</a:t>
            </a:r>
            <a:r>
              <a:rPr lang="ru-RU" dirty="0">
                <a:latin typeface="TT Hoves" panose="02000503030000020004"/>
              </a:rPr>
              <a:t>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75D7C9-5D86-0EF7-D876-93C52787BD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62" y="2217226"/>
            <a:ext cx="3218002" cy="132823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A867CAB-AA68-C407-5400-2531D2F8A2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592" y="4165313"/>
            <a:ext cx="1446755" cy="144675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CE026C5-5DB8-081F-60F2-E7BBECF6F4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0" t="9029" r="17694" b="13562"/>
          <a:stretch/>
        </p:blipFill>
        <p:spPr>
          <a:xfrm>
            <a:off x="6769696" y="3997984"/>
            <a:ext cx="1759603" cy="1781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028942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258912" y="373307"/>
            <a:ext cx="2469945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Apache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61974E-CCAA-E961-B3ED-1B707C49AB21}"/>
              </a:ext>
            </a:extLst>
          </p:cNvPr>
          <p:cNvSpPr txBox="1"/>
          <p:nvPr/>
        </p:nvSpPr>
        <p:spPr>
          <a:xfrm>
            <a:off x="667193" y="1202566"/>
            <a:ext cx="1103811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Веб-сервер Apache может запускать несколько веб-сайтов на одном компьютере. Каждый запущенный сайт («виртуальный хост») должен иметь свою собственную конфигурацию. </a:t>
            </a:r>
            <a:r>
              <a:rPr lang="ru-RU" b="1" dirty="0" err="1">
                <a:latin typeface="TT Hoves"/>
              </a:rPr>
              <a:t>Дефолный</a:t>
            </a:r>
            <a:r>
              <a:rPr lang="ru-RU" b="1" dirty="0">
                <a:latin typeface="TT Hoves"/>
              </a:rPr>
              <a:t> виртуальный хост </a:t>
            </a:r>
            <a:r>
              <a:rPr lang="ru-RU" dirty="0">
                <a:latin typeface="TT Hoves"/>
              </a:rPr>
              <a:t>описывается в файле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/etc/apache2/sites-available/000-</a:t>
            </a:r>
            <a:r>
              <a:rPr kumimoji="0" lang="en-US" altLang="ru-RU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default.conf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.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Давайте посмотрим на него: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0C4E68-46F2-77CE-96BC-508AF9A95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5" t="15771" r="51339" b="66349"/>
          <a:stretch/>
        </p:blipFill>
        <p:spPr>
          <a:xfrm>
            <a:off x="3343899" y="3478463"/>
            <a:ext cx="5908958" cy="22038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2D437B6-BC28-E1DE-FC14-EB1950197C14}"/>
              </a:ext>
            </a:extLst>
          </p:cNvPr>
          <p:cNvCxnSpPr>
            <a:cxnSpLocks/>
          </p:cNvCxnSpPr>
          <p:nvPr/>
        </p:nvCxnSpPr>
        <p:spPr>
          <a:xfrm>
            <a:off x="3343898" y="3165230"/>
            <a:ext cx="1448355" cy="4227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0887E5D-B8AD-109D-4563-E83D79D9DF90}"/>
              </a:ext>
            </a:extLst>
          </p:cNvPr>
          <p:cNvCxnSpPr>
            <a:cxnSpLocks/>
          </p:cNvCxnSpPr>
          <p:nvPr/>
        </p:nvCxnSpPr>
        <p:spPr>
          <a:xfrm flipH="1">
            <a:off x="8286160" y="4393124"/>
            <a:ext cx="1589261" cy="3145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AD8B099-9DD3-E9B4-8E36-DE59E74A1929}"/>
              </a:ext>
            </a:extLst>
          </p:cNvPr>
          <p:cNvCxnSpPr>
            <a:cxnSpLocks/>
          </p:cNvCxnSpPr>
          <p:nvPr/>
        </p:nvCxnSpPr>
        <p:spPr>
          <a:xfrm flipH="1">
            <a:off x="6870951" y="3175408"/>
            <a:ext cx="857906" cy="726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04DD792A-374C-0A4E-A181-613279385900}"/>
              </a:ext>
            </a:extLst>
          </p:cNvPr>
          <p:cNvCxnSpPr>
            <a:cxnSpLocks/>
          </p:cNvCxnSpPr>
          <p:nvPr/>
        </p:nvCxnSpPr>
        <p:spPr>
          <a:xfrm>
            <a:off x="2988364" y="4285534"/>
            <a:ext cx="10797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0994E8-51A7-53DA-2DE8-B9D9AD25462B}"/>
              </a:ext>
            </a:extLst>
          </p:cNvPr>
          <p:cNvSpPr txBox="1"/>
          <p:nvPr/>
        </p:nvSpPr>
        <p:spPr>
          <a:xfrm>
            <a:off x="895446" y="2917704"/>
            <a:ext cx="267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Адрес и порт хоста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0E63A4-AD5F-1D20-54C2-95535F339F61}"/>
              </a:ext>
            </a:extLst>
          </p:cNvPr>
          <p:cNvSpPr txBox="1"/>
          <p:nvPr/>
        </p:nvSpPr>
        <p:spPr>
          <a:xfrm>
            <a:off x="6477106" y="2808901"/>
            <a:ext cx="3178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Информация для связи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0AE238-500B-FF79-5FA0-D49E71944204}"/>
              </a:ext>
            </a:extLst>
          </p:cNvPr>
          <p:cNvSpPr txBox="1"/>
          <p:nvPr/>
        </p:nvSpPr>
        <p:spPr>
          <a:xfrm>
            <a:off x="667193" y="4100868"/>
            <a:ext cx="267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Корневой каталог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A8D4DF-FE9C-41CA-9A3D-5E9333A884E8}"/>
              </a:ext>
            </a:extLst>
          </p:cNvPr>
          <p:cNvSpPr txBox="1"/>
          <p:nvPr/>
        </p:nvSpPr>
        <p:spPr>
          <a:xfrm>
            <a:off x="9875421" y="4181061"/>
            <a:ext cx="267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Файлы логов</a:t>
            </a:r>
          </a:p>
        </p:txBody>
      </p:sp>
    </p:spTree>
    <p:extLst>
      <p:ext uri="{BB962C8B-B14F-4D97-AF65-F5344CB8AC3E}">
        <p14:creationId xmlns:p14="http://schemas.microsoft.com/office/powerpoint/2010/main" val="3455962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0B65C1-EB7A-F8E2-755B-12244F06D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58" y="2570480"/>
            <a:ext cx="4539041" cy="2988576"/>
          </a:xfrm>
          <a:prstGeom prst="rect">
            <a:avLst/>
          </a:prstGeom>
        </p:spPr>
      </p:pic>
      <p:sp>
        <p:nvSpPr>
          <p:cNvPr id="4" name="Заголовок 7"/>
          <p:cNvSpPr txBox="1">
            <a:spLocks/>
          </p:cNvSpPr>
          <p:nvPr/>
        </p:nvSpPr>
        <p:spPr>
          <a:xfrm>
            <a:off x="5153332" y="572170"/>
            <a:ext cx="2499625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Apache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half" idx="2"/>
          </p:nvPr>
        </p:nvSpPr>
        <p:spPr>
          <a:xfrm>
            <a:off x="252791" y="319598"/>
            <a:ext cx="4392699" cy="36169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A8D4DF-FE9C-41CA-9A3D-5E9333A884E8}"/>
              </a:ext>
            </a:extLst>
          </p:cNvPr>
          <p:cNvSpPr txBox="1"/>
          <p:nvPr/>
        </p:nvSpPr>
        <p:spPr>
          <a:xfrm>
            <a:off x="151251" y="2302484"/>
            <a:ext cx="538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Чтобы сделать свой хост, нужно создать корневую директорию, а также создать базовую страницу, которая будет отображаться при открытии сайта: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1DCB940A-293F-0549-1A79-E6CFF559E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38" t="34110" r="43928" b="61764"/>
          <a:stretch/>
        </p:blipFill>
        <p:spPr>
          <a:xfrm>
            <a:off x="7652957" y="2483147"/>
            <a:ext cx="4511040" cy="7479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3346ADD-F1F0-2FBB-7144-EDE0977725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668" t="55748" r="31183" b="42832"/>
          <a:stretch/>
        </p:blipFill>
        <p:spPr>
          <a:xfrm>
            <a:off x="7652957" y="3543646"/>
            <a:ext cx="4544600" cy="2968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8AB2FA8-A560-390E-C23C-702A9A9D4534}"/>
              </a:ext>
            </a:extLst>
          </p:cNvPr>
          <p:cNvSpPr txBox="1"/>
          <p:nvPr/>
        </p:nvSpPr>
        <p:spPr>
          <a:xfrm>
            <a:off x="247233" y="3612857"/>
            <a:ext cx="504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Затем создаем конфигурационный файл: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DAB398FE-DD76-F8E9-FB36-24D02B4D78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673" t="38165" r="49012" b="53105"/>
          <a:stretch/>
        </p:blipFill>
        <p:spPr>
          <a:xfrm>
            <a:off x="7652957" y="4145253"/>
            <a:ext cx="4511040" cy="15011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00B039-BB01-B30B-02F2-F14AA3F8F5B4}"/>
              </a:ext>
            </a:extLst>
          </p:cNvPr>
          <p:cNvSpPr txBox="1"/>
          <p:nvPr/>
        </p:nvSpPr>
        <p:spPr>
          <a:xfrm>
            <a:off x="247233" y="4615264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И вставляем туда базовые настройки:</a:t>
            </a:r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AF3832F-AABA-78B3-3132-0EA037F513C8}"/>
              </a:ext>
            </a:extLst>
          </p:cNvPr>
          <p:cNvCxnSpPr/>
          <p:nvPr/>
        </p:nvCxnSpPr>
        <p:spPr>
          <a:xfrm>
            <a:off x="5533995" y="2788904"/>
            <a:ext cx="15341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8744F05-5A4B-D04A-3F6D-5009D8D73C43}"/>
              </a:ext>
            </a:extLst>
          </p:cNvPr>
          <p:cNvCxnSpPr>
            <a:cxnSpLocks/>
          </p:cNvCxnSpPr>
          <p:nvPr/>
        </p:nvCxnSpPr>
        <p:spPr>
          <a:xfrm>
            <a:off x="4927600" y="3751847"/>
            <a:ext cx="21405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D194668-E632-BED6-988E-34C06217839F}"/>
              </a:ext>
            </a:extLst>
          </p:cNvPr>
          <p:cNvCxnSpPr>
            <a:cxnSpLocks/>
          </p:cNvCxnSpPr>
          <p:nvPr/>
        </p:nvCxnSpPr>
        <p:spPr>
          <a:xfrm>
            <a:off x="4856480" y="4799930"/>
            <a:ext cx="22116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467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D7666E-081A-FBC2-CAA6-E336845F9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58" y="2456873"/>
            <a:ext cx="4539041" cy="3102183"/>
          </a:xfrm>
          <a:prstGeom prst="rect">
            <a:avLst/>
          </a:prstGeom>
        </p:spPr>
      </p:pic>
      <p:sp>
        <p:nvSpPr>
          <p:cNvPr id="4" name="Заголовок 7"/>
          <p:cNvSpPr txBox="1">
            <a:spLocks/>
          </p:cNvSpPr>
          <p:nvPr/>
        </p:nvSpPr>
        <p:spPr>
          <a:xfrm>
            <a:off x="5296129" y="441325"/>
            <a:ext cx="2463914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Apache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half" idx="2"/>
          </p:nvPr>
        </p:nvSpPr>
        <p:spPr>
          <a:xfrm>
            <a:off x="198507" y="216225"/>
            <a:ext cx="4392699" cy="36169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A8D4DF-FE9C-41CA-9A3D-5E9333A884E8}"/>
              </a:ext>
            </a:extLst>
          </p:cNvPr>
          <p:cNvSpPr txBox="1"/>
          <p:nvPr/>
        </p:nvSpPr>
        <p:spPr>
          <a:xfrm>
            <a:off x="468347" y="1395997"/>
            <a:ext cx="11462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Чтобы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активировать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 ваш виртуальный хост, используйте команду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a2ensite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. Эта команда создаёт 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символическую ссылку 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файла в каталоге /etc/apache2/sites-enabled. Затем перезапустите веб-сервер: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9ABBDE-3BF7-C132-AA3D-4AAD702397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</a14:imgLayer>
                </a14:imgProps>
              </a:ext>
            </a:extLst>
          </a:blip>
          <a:srcRect l="32547" t="62442" r="40836" b="29262"/>
          <a:stretch/>
        </p:blipFill>
        <p:spPr>
          <a:xfrm>
            <a:off x="7652958" y="3112654"/>
            <a:ext cx="4539042" cy="1717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10AAF1-DC15-0783-3F65-FE4D1FBE2F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"/>
                    </a14:imgEffect>
                  </a14:imgLayer>
                </a14:imgProps>
              </a:ext>
            </a:extLst>
          </a:blip>
          <a:srcRect l="21786" t="12748" r="53214" b="74423"/>
          <a:stretch/>
        </p:blipFill>
        <p:spPr>
          <a:xfrm>
            <a:off x="1592662" y="4612861"/>
            <a:ext cx="4329476" cy="11050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DF9C1B-B5A6-F06D-B9E3-635309B22884}"/>
              </a:ext>
            </a:extLst>
          </p:cNvPr>
          <p:cNvSpPr txBox="1"/>
          <p:nvPr/>
        </p:nvSpPr>
        <p:spPr>
          <a:xfrm>
            <a:off x="468347" y="2215203"/>
            <a:ext cx="4392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Осталось прописать доменное имя в файле </a:t>
            </a:r>
            <a:r>
              <a:rPr lang="en-US" dirty="0">
                <a:latin typeface="TT Hoves"/>
              </a:rPr>
              <a:t>/</a:t>
            </a:r>
            <a:r>
              <a:rPr lang="en-US" dirty="0" err="1">
                <a:latin typeface="TT Hoves"/>
              </a:rPr>
              <a:t>etc</a:t>
            </a:r>
            <a:r>
              <a:rPr lang="en-US" dirty="0">
                <a:latin typeface="TT Hoves"/>
              </a:rPr>
              <a:t>/hosts</a:t>
            </a:r>
            <a:r>
              <a:rPr lang="ru-RU" dirty="0">
                <a:latin typeface="TT Hoves"/>
              </a:rPr>
              <a:t>: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D747462-28D0-8036-D2B9-DE4973B693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540" t="37302" r="46071" b="54127"/>
          <a:stretch/>
        </p:blipFill>
        <p:spPr>
          <a:xfrm>
            <a:off x="1592662" y="2956552"/>
            <a:ext cx="4329476" cy="9759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C6901E2-35C8-FE6D-761F-22FC80E7D740}"/>
              </a:ext>
            </a:extLst>
          </p:cNvPr>
          <p:cNvSpPr/>
          <p:nvPr/>
        </p:nvSpPr>
        <p:spPr>
          <a:xfrm>
            <a:off x="1592661" y="3514341"/>
            <a:ext cx="3494127" cy="238268"/>
          </a:xfrm>
          <a:prstGeom prst="rect">
            <a:avLst/>
          </a:prstGeom>
          <a:solidFill>
            <a:srgbClr val="000000">
              <a:alpha val="5000"/>
            </a:srgb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D77B4DE-0788-0675-0F8D-47F39FFFFA91}"/>
              </a:ext>
            </a:extLst>
          </p:cNvPr>
          <p:cNvSpPr/>
          <p:nvPr/>
        </p:nvSpPr>
        <p:spPr>
          <a:xfrm>
            <a:off x="9882955" y="3112654"/>
            <a:ext cx="2309044" cy="308392"/>
          </a:xfrm>
          <a:prstGeom prst="rect">
            <a:avLst/>
          </a:prstGeom>
          <a:solidFill>
            <a:srgbClr val="000000">
              <a:alpha val="5000"/>
            </a:srgb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9F44B-FEE0-7786-B3AE-6350EFD06CBE}"/>
              </a:ext>
            </a:extLst>
          </p:cNvPr>
          <p:cNvSpPr txBox="1"/>
          <p:nvPr/>
        </p:nvSpPr>
        <p:spPr>
          <a:xfrm>
            <a:off x="468347" y="4098492"/>
            <a:ext cx="6132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И перейти по нему в браузере: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7302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424364" y="704269"/>
            <a:ext cx="2072068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Nginx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6F6A3-E8B1-D424-64D2-86EB187E461E}"/>
              </a:ext>
            </a:extLst>
          </p:cNvPr>
          <p:cNvSpPr txBox="1"/>
          <p:nvPr/>
        </p:nvSpPr>
        <p:spPr>
          <a:xfrm>
            <a:off x="1484233" y="1982503"/>
            <a:ext cx="9717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Nginx — это </a:t>
            </a:r>
            <a:r>
              <a:rPr lang="ru-RU" b="1" dirty="0">
                <a:latin typeface="TT Hoves"/>
              </a:rPr>
              <a:t>веб-сервер</a:t>
            </a:r>
            <a:r>
              <a:rPr lang="ru-RU" dirty="0">
                <a:latin typeface="TT Hoves"/>
              </a:rPr>
              <a:t> с открытым исходным кодом, созданный работать под высокой нагрузкой, чаще всего используемый для отдачи статического контента, например, </a:t>
            </a:r>
            <a:r>
              <a:rPr lang="ru-RU" dirty="0" err="1">
                <a:latin typeface="TT Hoves"/>
              </a:rPr>
              <a:t>html</a:t>
            </a:r>
            <a:r>
              <a:rPr lang="ru-RU" dirty="0">
                <a:latin typeface="TT Hoves"/>
              </a:rPr>
              <a:t> страниц, медиафайлов, документов, архивов, картинок и т.д. </a:t>
            </a:r>
            <a:endParaRPr lang="ru-RU" b="1" dirty="0">
              <a:latin typeface="TT Hove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826E4E-83B4-C3D2-C433-88F7BD38CD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213" y="3157984"/>
            <a:ext cx="7620001" cy="25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1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262098" y="550450"/>
            <a:ext cx="1921531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Nginx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00593" y="34324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6F6A3-E8B1-D424-64D2-86EB187E461E}"/>
              </a:ext>
            </a:extLst>
          </p:cNvPr>
          <p:cNvSpPr txBox="1"/>
          <p:nvPr/>
        </p:nvSpPr>
        <p:spPr>
          <a:xfrm>
            <a:off x="2079807" y="1696492"/>
            <a:ext cx="135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Установка:</a:t>
            </a:r>
            <a:endParaRPr lang="ru-RU" b="1" dirty="0">
              <a:latin typeface="TT Hove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2079EF-8C40-E401-A902-F217E8F58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3" t="35569" r="32143" b="49167"/>
          <a:stretch/>
        </p:blipFill>
        <p:spPr>
          <a:xfrm>
            <a:off x="2079807" y="2273180"/>
            <a:ext cx="8286115" cy="199208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A65E1E-31B4-FC66-0B41-557CFDDA4F7C}"/>
              </a:ext>
            </a:extLst>
          </p:cNvPr>
          <p:cNvSpPr txBox="1"/>
          <p:nvPr/>
        </p:nvSpPr>
        <p:spPr>
          <a:xfrm>
            <a:off x="1983922" y="4472622"/>
            <a:ext cx="5083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T Hoves"/>
              </a:rPr>
              <a:t>Затем следует включить сервис </a:t>
            </a:r>
            <a:r>
              <a:rPr lang="en-US" dirty="0">
                <a:latin typeface="TT Hoves"/>
              </a:rPr>
              <a:t>nginx </a:t>
            </a:r>
            <a:r>
              <a:rPr lang="ru-RU" dirty="0">
                <a:latin typeface="TT Hoves"/>
              </a:rPr>
              <a:t>в автозагрузку и запустить. Для проверки можно воспользоваться </a:t>
            </a:r>
            <a:r>
              <a:rPr lang="en-US" dirty="0" err="1">
                <a:latin typeface="TT Hoves"/>
              </a:rPr>
              <a:t>systemctl</a:t>
            </a:r>
            <a:r>
              <a:rPr lang="en-US" dirty="0">
                <a:latin typeface="TT Hoves"/>
              </a:rPr>
              <a:t> status, </a:t>
            </a:r>
            <a:r>
              <a:rPr lang="ru-RU" dirty="0">
                <a:latin typeface="TT Hoves"/>
              </a:rPr>
              <a:t>либо перейти на страницу хоста в браузере (там вас поприветствует дефолтная страница):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F72533B-EC74-3E1D-E284-06DDA712AAEB}"/>
              </a:ext>
            </a:extLst>
          </p:cNvPr>
          <p:cNvSpPr/>
          <p:nvPr/>
        </p:nvSpPr>
        <p:spPr>
          <a:xfrm>
            <a:off x="5275535" y="3408896"/>
            <a:ext cx="2030522" cy="216321"/>
          </a:xfrm>
          <a:prstGeom prst="rect">
            <a:avLst/>
          </a:prstGeom>
          <a:solidFill>
            <a:srgbClr val="000000">
              <a:alpha val="5000"/>
            </a:srgb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987420C-A26A-527B-FFC1-91326F64F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9" r="6238"/>
          <a:stretch/>
        </p:blipFill>
        <p:spPr>
          <a:xfrm>
            <a:off x="7067550" y="4472622"/>
            <a:ext cx="3298372" cy="15773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34286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465511" y="555869"/>
            <a:ext cx="2000159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Nginx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6F6A3-E8B1-D424-64D2-86EB187E461E}"/>
              </a:ext>
            </a:extLst>
          </p:cNvPr>
          <p:cNvSpPr txBox="1"/>
          <p:nvPr/>
        </p:nvSpPr>
        <p:spPr>
          <a:xfrm>
            <a:off x="758138" y="2008489"/>
            <a:ext cx="106757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TT Hoves"/>
              </a:rPr>
              <a:t>Файлы конфигурации</a:t>
            </a:r>
            <a:r>
              <a:rPr lang="ru-RU" dirty="0">
                <a:latin typeface="TT Hoves"/>
              </a:rPr>
              <a:t> </a:t>
            </a:r>
            <a:r>
              <a:rPr lang="en-US" dirty="0">
                <a:latin typeface="TT Hoves"/>
              </a:rPr>
              <a:t>nginx </a:t>
            </a:r>
            <a:r>
              <a:rPr lang="ru-RU" dirty="0">
                <a:latin typeface="TT Hoves"/>
              </a:rPr>
              <a:t>находятся в папке </a:t>
            </a:r>
            <a:r>
              <a:rPr lang="ru-RU" i="1" dirty="0">
                <a:latin typeface="TT Hoves"/>
              </a:rPr>
              <a:t>/</a:t>
            </a:r>
            <a:r>
              <a:rPr lang="ru-RU" dirty="0">
                <a:latin typeface="TT Hoves"/>
              </a:rPr>
              <a:t>etc/nginx. Рассмотрим их:</a:t>
            </a:r>
          </a:p>
          <a:p>
            <a:endParaRPr lang="ru-RU" dirty="0">
              <a:latin typeface="TT Hoves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i="1" dirty="0">
                <a:latin typeface="TT Hoves"/>
              </a:rPr>
              <a:t>/etc/nginx/nginx.conf</a:t>
            </a:r>
            <a:r>
              <a:rPr lang="ru-RU" dirty="0">
                <a:latin typeface="TT Hoves"/>
              </a:rPr>
              <a:t> – главный файл конфигурации nginx.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i="1" dirty="0">
                <a:latin typeface="TT Hoves"/>
              </a:rPr>
              <a:t>/etc/nginx/sites-available</a:t>
            </a:r>
            <a:r>
              <a:rPr lang="ru-RU" dirty="0">
                <a:latin typeface="TT Hoves"/>
              </a:rPr>
              <a:t> – каталог с конфигурациями виртуальных хостов, т.е. каждый файл, находящийся в этом каталоге, содержит информацию о конкретном сайте – его имени, IP адресе, рабочей директории и т.д.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ru-RU" dirty="0">
              <a:latin typeface="TT Hoves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i="1" dirty="0">
                <a:latin typeface="TT Hoves"/>
              </a:rPr>
              <a:t>/etc/nginx/sites-enabled</a:t>
            </a:r>
            <a:r>
              <a:rPr lang="ru-RU" dirty="0">
                <a:latin typeface="TT Hoves"/>
              </a:rPr>
              <a:t> – в этом каталоге содержаться конфигурации сайтов, обслуживаемых nginx, т.е. активных, как правило, это символические ссылки sites-available конфигураций, что очень удобно для оперативного включения и отключения сайтов.</a:t>
            </a:r>
          </a:p>
        </p:txBody>
      </p:sp>
    </p:spTree>
    <p:extLst>
      <p:ext uri="{BB962C8B-B14F-4D97-AF65-F5344CB8AC3E}">
        <p14:creationId xmlns:p14="http://schemas.microsoft.com/office/powerpoint/2010/main" val="1389568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264489" y="247717"/>
            <a:ext cx="2020475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Nginx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AE098-B463-7C92-78F6-B2F7C833B10C}"/>
              </a:ext>
            </a:extLst>
          </p:cNvPr>
          <p:cNvSpPr txBox="1"/>
          <p:nvPr/>
        </p:nvSpPr>
        <p:spPr>
          <a:xfrm>
            <a:off x="4896322" y="1134242"/>
            <a:ext cx="29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i="1" dirty="0">
                <a:latin typeface="TT Hoves"/>
              </a:rPr>
              <a:t>/</a:t>
            </a:r>
            <a:r>
              <a:rPr lang="ru-RU" sz="1800" b="1" i="1" dirty="0" err="1">
                <a:latin typeface="TT Hoves"/>
              </a:rPr>
              <a:t>etc</a:t>
            </a:r>
            <a:r>
              <a:rPr lang="ru-RU" sz="1800" b="1" i="1" dirty="0">
                <a:latin typeface="TT Hoves"/>
              </a:rPr>
              <a:t>/nginx/nginx.conf</a:t>
            </a:r>
            <a:endParaRPr lang="ru-RU" dirty="0">
              <a:latin typeface="TT Hove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9C87B-B3CE-F800-9762-F080D4626847}"/>
              </a:ext>
            </a:extLst>
          </p:cNvPr>
          <p:cNvSpPr txBox="1"/>
          <p:nvPr/>
        </p:nvSpPr>
        <p:spPr>
          <a:xfrm>
            <a:off x="2534567" y="1646408"/>
            <a:ext cx="456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Главный конфигурационный файл.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EFD613-BC59-8600-5DFF-1E64E21D8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</a14:imgLayer>
                </a14:imgProps>
              </a:ext>
            </a:extLst>
          </a:blip>
          <a:srcRect l="24414" t="28314" r="16704" b="20607"/>
          <a:stretch/>
        </p:blipFill>
        <p:spPr>
          <a:xfrm>
            <a:off x="2534567" y="2073550"/>
            <a:ext cx="7480318" cy="36502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44464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080991" y="240649"/>
            <a:ext cx="2030014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Nginx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AE098-B463-7C92-78F6-B2F7C833B10C}"/>
              </a:ext>
            </a:extLst>
          </p:cNvPr>
          <p:cNvSpPr txBox="1"/>
          <p:nvPr/>
        </p:nvSpPr>
        <p:spPr>
          <a:xfrm>
            <a:off x="3129912" y="1174791"/>
            <a:ext cx="7043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>
                <a:latin typeface="TT Hoves"/>
              </a:rPr>
              <a:t>/</a:t>
            </a:r>
            <a:r>
              <a:rPr lang="ru-RU" b="1" i="1" dirty="0" err="1">
                <a:latin typeface="TT Hoves"/>
              </a:rPr>
              <a:t>etc</a:t>
            </a:r>
            <a:r>
              <a:rPr lang="ru-RU" b="1" i="1" dirty="0">
                <a:latin typeface="TT Hoves"/>
              </a:rPr>
              <a:t>/nginx/</a:t>
            </a:r>
            <a:r>
              <a:rPr lang="ru-RU" b="1" i="1" dirty="0" err="1">
                <a:latin typeface="TT Hoves"/>
              </a:rPr>
              <a:t>sites-available</a:t>
            </a:r>
            <a:r>
              <a:rPr lang="en-US" b="1" i="1" dirty="0">
                <a:latin typeface="TT Hoves"/>
              </a:rPr>
              <a:t>/example.com/example1.com</a:t>
            </a:r>
            <a:endParaRPr lang="ru-RU" dirty="0">
              <a:latin typeface="TT Hove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9C87B-B3CE-F800-9762-F080D4626847}"/>
              </a:ext>
            </a:extLst>
          </p:cNvPr>
          <p:cNvSpPr txBox="1"/>
          <p:nvPr/>
        </p:nvSpPr>
        <p:spPr>
          <a:xfrm>
            <a:off x="2016337" y="1658834"/>
            <a:ext cx="4400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Файл виртуального хоста.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12EE94-639C-EA8E-31AF-102F65E32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0" t="30074" r="11416" b="29778"/>
          <a:stretch/>
        </p:blipFill>
        <p:spPr>
          <a:xfrm>
            <a:off x="2142404" y="2099618"/>
            <a:ext cx="7582792" cy="340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94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451796" y="352141"/>
            <a:ext cx="1888118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Nginx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038" y="373063"/>
            <a:ext cx="9448800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0A8ED-A2DC-2124-22F8-A923C689B742}"/>
              </a:ext>
            </a:extLst>
          </p:cNvPr>
          <p:cNvSpPr txBox="1"/>
          <p:nvPr/>
        </p:nvSpPr>
        <p:spPr>
          <a:xfrm>
            <a:off x="794657" y="1240175"/>
            <a:ext cx="106026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Теперь мы создадим виртуальный хост для Nginx, используя ту же процедуру, что использовалась для Apache. Вначале необходимо создать корневой каталог. По умолчанию </a:t>
            </a:r>
            <a:r>
              <a:rPr lang="en-US" dirty="0">
                <a:latin typeface="TT Hoves"/>
              </a:rPr>
              <a:t>Nginx </a:t>
            </a:r>
            <a:r>
              <a:rPr lang="ru-RU" dirty="0">
                <a:latin typeface="TT Hoves"/>
              </a:rPr>
              <a:t>требует хранить сайты в каталоге </a:t>
            </a:r>
            <a:r>
              <a:rPr lang="ru-RU" altLang="ru-RU" dirty="0">
                <a:latin typeface="TT Hoves"/>
              </a:rPr>
              <a:t>/</a:t>
            </a:r>
            <a:r>
              <a:rPr lang="ru-RU" altLang="ru-RU" dirty="0" err="1">
                <a:latin typeface="TT Hoves"/>
              </a:rPr>
              <a:t>usr</a:t>
            </a:r>
            <a:r>
              <a:rPr lang="ru-RU" altLang="ru-RU" dirty="0">
                <a:latin typeface="TT Hoves"/>
              </a:rPr>
              <a:t>/</a:t>
            </a:r>
            <a:r>
              <a:rPr lang="ru-RU" altLang="ru-RU" dirty="0" err="1">
                <a:latin typeface="TT Hoves"/>
              </a:rPr>
              <a:t>share</a:t>
            </a:r>
            <a:r>
              <a:rPr lang="ru-RU" altLang="ru-RU" dirty="0">
                <a:latin typeface="TT Hoves"/>
              </a:rPr>
              <a:t>/nginx. Назовем веб-проект </a:t>
            </a:r>
            <a:r>
              <a:rPr lang="en-US" altLang="ru-RU" dirty="0">
                <a:latin typeface="TT Hoves"/>
              </a:rPr>
              <a:t>example1 </a:t>
            </a:r>
            <a:r>
              <a:rPr lang="ru-RU" altLang="ru-RU" dirty="0">
                <a:latin typeface="TT Hoves"/>
              </a:rPr>
              <a:t>и положим туда </a:t>
            </a:r>
            <a:r>
              <a:rPr lang="en-US" altLang="ru-RU" dirty="0">
                <a:latin typeface="TT Hoves"/>
              </a:rPr>
              <a:t>html </a:t>
            </a:r>
            <a:r>
              <a:rPr lang="ru-RU" altLang="ru-RU" dirty="0">
                <a:latin typeface="TT Hoves"/>
              </a:rPr>
              <a:t>файл, содержащий в себе заголовок </a:t>
            </a:r>
            <a:r>
              <a:rPr lang="en-US" altLang="ru-RU" dirty="0">
                <a:latin typeface="TT Hoves"/>
              </a:rPr>
              <a:t>example.com:</a:t>
            </a:r>
            <a:endParaRPr lang="ru-RU" altLang="ru-RU" dirty="0">
              <a:latin typeface="TT Hove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2A9365-0309-71D5-4046-54BD799AA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87" t="66923" r="29484" b="29333"/>
          <a:stretch/>
        </p:blipFill>
        <p:spPr>
          <a:xfrm>
            <a:off x="1173480" y="2580559"/>
            <a:ext cx="9319029" cy="4750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3F73ADD-6889-5B6E-88A4-7F6F573D6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43" t="85330" r="35714" b="12819"/>
          <a:stretch/>
        </p:blipFill>
        <p:spPr>
          <a:xfrm>
            <a:off x="1173480" y="3987325"/>
            <a:ext cx="9319029" cy="2447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CCF57E-4F04-80AE-D8CB-628799C5FBFD}"/>
              </a:ext>
            </a:extLst>
          </p:cNvPr>
          <p:cNvSpPr txBox="1"/>
          <p:nvPr/>
        </p:nvSpPr>
        <p:spPr>
          <a:xfrm>
            <a:off x="794657" y="3346019"/>
            <a:ext cx="1060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Удалим виртуальный хост по умолчанию, так как далее заменим его своим: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85571E1-2C81-97FF-B5AA-F4D03B0486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32" t="85373" r="44821" b="12875"/>
          <a:stretch/>
        </p:blipFill>
        <p:spPr>
          <a:xfrm>
            <a:off x="1173480" y="5425440"/>
            <a:ext cx="9319029" cy="304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731E2D7-8E7C-A405-2C52-22D790FC1BD7}"/>
              </a:ext>
            </a:extLst>
          </p:cNvPr>
          <p:cNvSpPr txBox="1"/>
          <p:nvPr/>
        </p:nvSpPr>
        <p:spPr>
          <a:xfrm>
            <a:off x="794657" y="4480003"/>
            <a:ext cx="1060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ru-RU" altLang="ru-RU" dirty="0">
                <a:latin typeface="TT Hoves"/>
              </a:rPr>
              <a:t>Теперь создаем файл виртуального хоста для домена example1.com и внесем туда настройки с предыдущего слайда:</a:t>
            </a:r>
          </a:p>
        </p:txBody>
      </p:sp>
    </p:spTree>
    <p:extLst>
      <p:ext uri="{BB962C8B-B14F-4D97-AF65-F5344CB8AC3E}">
        <p14:creationId xmlns:p14="http://schemas.microsoft.com/office/powerpoint/2010/main" val="2393423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445380" y="235863"/>
            <a:ext cx="1901950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Nginx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9C87B-B3CE-F800-9762-F080D4626847}"/>
              </a:ext>
            </a:extLst>
          </p:cNvPr>
          <p:cNvSpPr txBox="1"/>
          <p:nvPr/>
        </p:nvSpPr>
        <p:spPr>
          <a:xfrm>
            <a:off x="1294385" y="1220230"/>
            <a:ext cx="64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Убедимся в отсутствии ошибок в конфигурации: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34D521-514A-621B-F71E-82E3F020D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7" t="80543" r="43750" b="14525"/>
          <a:stretch/>
        </p:blipFill>
        <p:spPr>
          <a:xfrm>
            <a:off x="1294385" y="1763401"/>
            <a:ext cx="9028998" cy="8578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E3E051C-717F-5A8C-AAB7-7EBB602B8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</a14:imgLayer>
                </a14:imgProps>
              </a:ext>
            </a:extLst>
          </a:blip>
          <a:srcRect l="24784" t="81587" r="26162" b="15775"/>
          <a:stretch/>
        </p:blipFill>
        <p:spPr>
          <a:xfrm>
            <a:off x="1294385" y="3659559"/>
            <a:ext cx="9028998" cy="2730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8939FF-C611-38E3-0B99-8189AC73076A}"/>
              </a:ext>
            </a:extLst>
          </p:cNvPr>
          <p:cNvSpPr txBox="1"/>
          <p:nvPr/>
        </p:nvSpPr>
        <p:spPr>
          <a:xfrm>
            <a:off x="1294385" y="3186496"/>
            <a:ext cx="9110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</a:pPr>
            <a:r>
              <a:rPr lang="ru-RU" altLang="ru-RU" dirty="0">
                <a:latin typeface="TT Hoves"/>
              </a:rPr>
              <a:t>Активируем сайт, создав символическую ссылку на каталог sites-enabled: 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1207F79-F595-ED35-B6BE-4535A77697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28"/>
          <a:stretch/>
        </p:blipFill>
        <p:spPr>
          <a:xfrm>
            <a:off x="4103414" y="5098491"/>
            <a:ext cx="3985171" cy="1049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1505B7-D040-CB1B-C78B-84AD45682ACD}"/>
              </a:ext>
            </a:extLst>
          </p:cNvPr>
          <p:cNvSpPr txBox="1"/>
          <p:nvPr/>
        </p:nvSpPr>
        <p:spPr>
          <a:xfrm>
            <a:off x="1294386" y="4405712"/>
            <a:ext cx="872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Посмотрим на результат нашей работы, перейдя по адресу нашего хоста в браузере:</a:t>
            </a:r>
          </a:p>
        </p:txBody>
      </p:sp>
    </p:spTree>
    <p:extLst>
      <p:ext uri="{BB962C8B-B14F-4D97-AF65-F5344CB8AC3E}">
        <p14:creationId xmlns:p14="http://schemas.microsoft.com/office/powerpoint/2010/main" val="20262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538519" y="373307"/>
            <a:ext cx="6336902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сервисами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03C9F-AC83-ABC2-2AA8-12A42F747516}"/>
              </a:ext>
            </a:extLst>
          </p:cNvPr>
          <p:cNvSpPr txBox="1"/>
          <p:nvPr/>
        </p:nvSpPr>
        <p:spPr>
          <a:xfrm>
            <a:off x="427707" y="1615025"/>
            <a:ext cx="1132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Управление сервисами в большинстве дистрибутивов осуществляется с помощью утилиты</a:t>
            </a:r>
            <a:r>
              <a:rPr lang="en-US" dirty="0">
                <a:latin typeface="TT Hoves" panose="02000503030000020004"/>
              </a:rPr>
              <a:t> </a:t>
            </a:r>
            <a:r>
              <a:rPr lang="en-US" b="1" dirty="0">
                <a:latin typeface="TT Hoves" panose="02000503030000020004"/>
              </a:rPr>
              <a:t>system. </a:t>
            </a:r>
            <a:r>
              <a:rPr lang="ru-RU" dirty="0">
                <a:latin typeface="TT Hoves" panose="02000503030000020004"/>
              </a:rPr>
              <a:t>Она позволяет запускать/останавливать службы, управлять их поведением, а также следить за их состоянием.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F1D78C-EEDF-940F-3749-24CE0AA0F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99" y="3037517"/>
            <a:ext cx="4248150" cy="619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5F686A-A6EE-C6EA-E5D2-2E2013E6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875" y="4221201"/>
            <a:ext cx="3831771" cy="685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2CAB26-FBE9-64C0-38F2-5E9DB950F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99" y="4221201"/>
            <a:ext cx="3638550" cy="685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9ECD83-8594-5EA0-65DC-92F7A2608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159" y="3038062"/>
            <a:ext cx="3839935" cy="6180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58A08D-61A2-5F70-E7D2-4E24ED2F12B6}"/>
              </a:ext>
            </a:extLst>
          </p:cNvPr>
          <p:cNvSpPr txBox="1"/>
          <p:nvPr/>
        </p:nvSpPr>
        <p:spPr>
          <a:xfrm>
            <a:off x="1189957" y="5053681"/>
            <a:ext cx="7923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Вместо “</a:t>
            </a:r>
            <a:r>
              <a:rPr lang="ru-RU" dirty="0" err="1">
                <a:latin typeface="TT Hoves" panose="02000503030000020004"/>
              </a:rPr>
              <a:t>application</a:t>
            </a:r>
            <a:r>
              <a:rPr lang="ru-RU" dirty="0">
                <a:latin typeface="TT Hoves" panose="02000503030000020004"/>
              </a:rPr>
              <a:t>” укажите сервис, который вы хотите запустить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A0C04-376D-2B54-9E57-5ECCA669465A}"/>
              </a:ext>
            </a:extLst>
          </p:cNvPr>
          <p:cNvSpPr txBox="1"/>
          <p:nvPr/>
        </p:nvSpPr>
        <p:spPr>
          <a:xfrm>
            <a:off x="1181099" y="2599180"/>
            <a:ext cx="239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Запустить сервис: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20108C-74A3-877C-0A18-CE7AA9F65B7C}"/>
              </a:ext>
            </a:extLst>
          </p:cNvPr>
          <p:cNvSpPr txBox="1"/>
          <p:nvPr/>
        </p:nvSpPr>
        <p:spPr>
          <a:xfrm>
            <a:off x="7015900" y="2599180"/>
            <a:ext cx="2704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Остановить сервис: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8AEEB3-B53A-AAD9-D9AA-E67FC6389E42}"/>
              </a:ext>
            </a:extLst>
          </p:cNvPr>
          <p:cNvSpPr txBox="1"/>
          <p:nvPr/>
        </p:nvSpPr>
        <p:spPr>
          <a:xfrm>
            <a:off x="1181099" y="3803322"/>
            <a:ext cx="281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Перезапустить сервис: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51210-1F6C-9094-CDAC-EE5621758DD4}"/>
              </a:ext>
            </a:extLst>
          </p:cNvPr>
          <p:cNvSpPr txBox="1"/>
          <p:nvPr/>
        </p:nvSpPr>
        <p:spPr>
          <a:xfrm>
            <a:off x="7015900" y="3828744"/>
            <a:ext cx="413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Перезагрузить файлы конфигурации: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8132C8-995E-4358-331E-E7CCC90898BB}"/>
              </a:ext>
            </a:extLst>
          </p:cNvPr>
          <p:cNvSpPr txBox="1"/>
          <p:nvPr/>
        </p:nvSpPr>
        <p:spPr>
          <a:xfrm>
            <a:off x="1181099" y="5471560"/>
            <a:ext cx="424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Суффикс </a:t>
            </a:r>
            <a:r>
              <a:rPr lang="en-US" b="1" dirty="0">
                <a:latin typeface="TT Hoves" panose="02000503030000020004"/>
              </a:rPr>
              <a:t>.service </a:t>
            </a:r>
            <a:r>
              <a:rPr lang="ru-RU" dirty="0">
                <a:latin typeface="TT Hoves" panose="02000503030000020004"/>
              </a:rPr>
              <a:t>не</a:t>
            </a:r>
            <a:r>
              <a:rPr lang="en-US" dirty="0">
                <a:latin typeface="TT Hoves" panose="02000503030000020004"/>
              </a:rPr>
              <a:t> </a:t>
            </a:r>
            <a:r>
              <a:rPr lang="ru-RU" dirty="0">
                <a:latin typeface="TT Hoves" panose="02000503030000020004"/>
              </a:rPr>
              <a:t>обязателен</a:t>
            </a:r>
          </a:p>
        </p:txBody>
      </p:sp>
    </p:spTree>
    <p:extLst>
      <p:ext uri="{BB962C8B-B14F-4D97-AF65-F5344CB8AC3E}">
        <p14:creationId xmlns:p14="http://schemas.microsoft.com/office/powerpoint/2010/main" val="2151337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427000" y="691609"/>
            <a:ext cx="1781108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SFTP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9C87B-B3CE-F800-9762-F080D4626847}"/>
              </a:ext>
            </a:extLst>
          </p:cNvPr>
          <p:cNvSpPr txBox="1"/>
          <p:nvPr/>
        </p:nvSpPr>
        <p:spPr>
          <a:xfrm>
            <a:off x="1853180" y="2274838"/>
            <a:ext cx="42428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/>
              </a:rPr>
              <a:t>SFTP</a:t>
            </a:r>
            <a:r>
              <a:rPr lang="ru-RU" dirty="0">
                <a:latin typeface="TT Hoves"/>
              </a:rPr>
              <a:t> - это безопасный протокол передачи файлов - </a:t>
            </a:r>
            <a:r>
              <a:rPr lang="ru-RU" b="1" dirty="0">
                <a:latin typeface="TT Hoves"/>
              </a:rPr>
              <a:t>«Secure </a:t>
            </a:r>
            <a:r>
              <a:rPr lang="ru-RU" b="1" dirty="0" err="1">
                <a:latin typeface="TT Hoves"/>
              </a:rPr>
              <a:t>SHell</a:t>
            </a:r>
            <a:r>
              <a:rPr lang="ru-RU" b="1" dirty="0">
                <a:latin typeface="TT Hoves"/>
              </a:rPr>
              <a:t>» File Transfer Protocol</a:t>
            </a:r>
            <a:r>
              <a:rPr lang="ru-RU" dirty="0">
                <a:latin typeface="TT Hoves"/>
              </a:rPr>
              <a:t>. То есть это версия </a:t>
            </a:r>
            <a:r>
              <a:rPr lang="ru-RU" b="1" dirty="0">
                <a:latin typeface="TT Hoves"/>
              </a:rPr>
              <a:t>FTP</a:t>
            </a:r>
            <a:r>
              <a:rPr lang="ru-RU" dirty="0">
                <a:latin typeface="TT Hoves"/>
              </a:rPr>
              <a:t>, которая для безопасности поверх использует </a:t>
            </a:r>
            <a:r>
              <a:rPr lang="ru-RU" b="1" dirty="0">
                <a:latin typeface="TT Hoves"/>
              </a:rPr>
              <a:t>SSH</a:t>
            </a:r>
            <a:r>
              <a:rPr lang="ru-RU" dirty="0">
                <a:latin typeface="TT Hoves"/>
              </a:rPr>
              <a:t>. FTP делает то же самое, но без шифрования, поэтому использовать SFTP предпочтительнее.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8803C3F-5756-0C53-02AA-02F91C9F9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77" y="1439588"/>
            <a:ext cx="4114286" cy="4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5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205446" y="424817"/>
            <a:ext cx="1781108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SFTP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9C87B-B3CE-F800-9762-F080D4626847}"/>
              </a:ext>
            </a:extLst>
          </p:cNvPr>
          <p:cNvSpPr txBox="1"/>
          <p:nvPr/>
        </p:nvSpPr>
        <p:spPr>
          <a:xfrm>
            <a:off x="1822403" y="1485158"/>
            <a:ext cx="872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Так как </a:t>
            </a:r>
            <a:r>
              <a:rPr lang="en-US" dirty="0">
                <a:latin typeface="TT Hoves"/>
              </a:rPr>
              <a:t>SFTP</a:t>
            </a:r>
            <a:r>
              <a:rPr lang="ru-RU" dirty="0">
                <a:latin typeface="TT Hoves"/>
              </a:rPr>
              <a:t> работает поверх </a:t>
            </a:r>
            <a:r>
              <a:rPr lang="en-US" dirty="0">
                <a:latin typeface="TT Hoves"/>
              </a:rPr>
              <a:t>SSH, </a:t>
            </a:r>
            <a:r>
              <a:rPr lang="ru-RU" dirty="0">
                <a:latin typeface="TT Hoves"/>
              </a:rPr>
              <a:t>первым делом необходимо установить </a:t>
            </a:r>
            <a:r>
              <a:rPr lang="en-US" dirty="0">
                <a:latin typeface="TT Hoves"/>
              </a:rPr>
              <a:t>OpenSSH </a:t>
            </a:r>
            <a:r>
              <a:rPr lang="ru-RU" dirty="0">
                <a:latin typeface="TT Hoves"/>
              </a:rPr>
              <a:t>как со стороны сервера: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B1325-75EB-EEEF-9E9F-AABBC3FE457C}"/>
              </a:ext>
            </a:extLst>
          </p:cNvPr>
          <p:cNvSpPr txBox="1"/>
          <p:nvPr/>
        </p:nvSpPr>
        <p:spPr>
          <a:xfrm>
            <a:off x="1822403" y="4126534"/>
            <a:ext cx="3972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Так и со стороны клиента: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6AFFF9-0A5D-2BA5-60B0-4F3B0276B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</a:extLst>
          </a:blip>
          <a:srcRect l="23064" t="42125" r="24377" b="45874"/>
          <a:stretch/>
        </p:blipFill>
        <p:spPr>
          <a:xfrm>
            <a:off x="2006172" y="2285376"/>
            <a:ext cx="8179655" cy="14057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F9B5F2-B11E-95B7-3A47-A6B07F7395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4000"/>
                    </a14:imgEffect>
                  </a14:imgLayer>
                </a14:imgProps>
              </a:ext>
            </a:extLst>
          </a:blip>
          <a:srcRect l="35920" t="37360" r="38847" b="52412"/>
          <a:stretch/>
        </p:blipFill>
        <p:spPr>
          <a:xfrm>
            <a:off x="2039258" y="4621135"/>
            <a:ext cx="6332376" cy="13219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49857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497515" y="383468"/>
            <a:ext cx="1751781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SFTP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9C87B-B3CE-F800-9762-F080D4626847}"/>
              </a:ext>
            </a:extLst>
          </p:cNvPr>
          <p:cNvSpPr txBox="1"/>
          <p:nvPr/>
        </p:nvSpPr>
        <p:spPr>
          <a:xfrm>
            <a:off x="1624579" y="1265519"/>
            <a:ext cx="8746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Для безопасного использования SFTP, лучше всего создать группы и пользователей, которые будут использовать только эту службу: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C97BD8-DE04-70B5-18C6-BE905549206F}"/>
              </a:ext>
            </a:extLst>
          </p:cNvPr>
          <p:cNvSpPr txBox="1"/>
          <p:nvPr/>
        </p:nvSpPr>
        <p:spPr>
          <a:xfrm>
            <a:off x="1624579" y="3786181"/>
            <a:ext cx="485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 err="1">
                <a:latin typeface="TT Hoves"/>
              </a:rPr>
              <a:t>Cоздадим</a:t>
            </a:r>
            <a:r>
              <a:rPr lang="ru-RU" dirty="0">
                <a:latin typeface="TT Hoves"/>
              </a:rPr>
              <a:t> каталог и изменим доступ: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A56C775-8A60-1864-17D2-86D1785C5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65" t="53678" r="52500" b="35816"/>
          <a:stretch/>
        </p:blipFill>
        <p:spPr>
          <a:xfrm>
            <a:off x="1703346" y="2045922"/>
            <a:ext cx="5886594" cy="1178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5B2A85D-9CDB-D80A-CCA9-455212604881}"/>
              </a:ext>
            </a:extLst>
          </p:cNvPr>
          <p:cNvGrpSpPr/>
          <p:nvPr/>
        </p:nvGrpSpPr>
        <p:grpSpPr>
          <a:xfrm>
            <a:off x="1703346" y="4324360"/>
            <a:ext cx="8710147" cy="767588"/>
            <a:chOff x="1785133" y="4359895"/>
            <a:chExt cx="8710147" cy="767588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0C0EF38-69D3-B67A-4B18-36FDAE253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158" t="73610" r="42087" b="20945"/>
            <a:stretch/>
          </p:blipFill>
          <p:spPr>
            <a:xfrm>
              <a:off x="1785133" y="4359895"/>
              <a:ext cx="8710147" cy="76758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45D002A7-5FA1-953C-C16A-D2CDBF1B3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06" t="14303" b="15108"/>
            <a:stretch/>
          </p:blipFill>
          <p:spPr>
            <a:xfrm>
              <a:off x="8862059" y="4891262"/>
              <a:ext cx="1508661" cy="228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34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E6B0238-6B8D-82C9-026E-3DE4D2DD3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58" y="2479134"/>
            <a:ext cx="4539041" cy="3136805"/>
          </a:xfrm>
          <a:prstGeom prst="rect">
            <a:avLst/>
          </a:prstGeom>
        </p:spPr>
      </p:pic>
      <p:sp>
        <p:nvSpPr>
          <p:cNvPr id="4" name="Заголовок 7"/>
          <p:cNvSpPr txBox="1">
            <a:spLocks/>
          </p:cNvSpPr>
          <p:nvPr/>
        </p:nvSpPr>
        <p:spPr>
          <a:xfrm>
            <a:off x="5529520" y="455680"/>
            <a:ext cx="1758416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SFTP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half" idx="2"/>
          </p:nvPr>
        </p:nvSpPr>
        <p:spPr>
          <a:xfrm>
            <a:off x="331703" y="341656"/>
            <a:ext cx="4392699" cy="36169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9C87B-B3CE-F800-9762-F080D4626847}"/>
              </a:ext>
            </a:extLst>
          </p:cNvPr>
          <p:cNvSpPr txBox="1"/>
          <p:nvPr/>
        </p:nvSpPr>
        <p:spPr>
          <a:xfrm>
            <a:off x="865712" y="2018766"/>
            <a:ext cx="5931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Далее нужно настроить сервер так, чтобы когда пользователь из группы </a:t>
            </a:r>
            <a:r>
              <a:rPr lang="ru-RU" b="1" dirty="0" err="1">
                <a:latin typeface="TT Hoves"/>
              </a:rPr>
              <a:t>sftpg</a:t>
            </a:r>
            <a:r>
              <a:rPr lang="en-US" b="1" dirty="0" err="1">
                <a:latin typeface="TT Hoves"/>
              </a:rPr>
              <a:t>roup</a:t>
            </a:r>
            <a:r>
              <a:rPr lang="ru-RU" dirty="0">
                <a:latin typeface="TT Hoves"/>
              </a:rPr>
              <a:t> входил в систему, он попадал в </a:t>
            </a:r>
            <a:r>
              <a:rPr lang="ru-RU" b="1" dirty="0" err="1">
                <a:latin typeface="TT Hoves"/>
              </a:rPr>
              <a:t>sftp</a:t>
            </a:r>
            <a:r>
              <a:rPr lang="ru-RU" dirty="0">
                <a:latin typeface="TT Hoves"/>
              </a:rPr>
              <a:t> вместо обычной оболочки, в которую попадает через </a:t>
            </a:r>
            <a:r>
              <a:rPr lang="ru-RU" b="1" dirty="0" err="1">
                <a:latin typeface="TT Hoves"/>
              </a:rPr>
              <a:t>ssh</a:t>
            </a:r>
            <a:r>
              <a:rPr lang="ru-RU" dirty="0">
                <a:latin typeface="TT Hoves"/>
              </a:rPr>
              <a:t>.</a:t>
            </a:r>
            <a:r>
              <a:rPr lang="en-US" dirty="0">
                <a:latin typeface="TT Hoves"/>
              </a:rPr>
              <a:t> </a:t>
            </a:r>
            <a:r>
              <a:rPr lang="ru-RU" dirty="0">
                <a:latin typeface="TT Hoves"/>
              </a:rPr>
              <a:t>Для этого необходимо изменить настройки конфигурационного файла </a:t>
            </a:r>
            <a:r>
              <a:rPr lang="en-US" dirty="0" err="1">
                <a:latin typeface="TT Hoves"/>
              </a:rPr>
              <a:t>ssh</a:t>
            </a:r>
            <a:r>
              <a:rPr lang="ru-RU" dirty="0">
                <a:latin typeface="TT Hoves"/>
              </a:rPr>
              <a:t> (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etc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ssh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/</a:t>
            </a:r>
            <a:r>
              <a:rPr kumimoji="0" lang="ru-RU" altLang="ru-RU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T Hoves"/>
              </a:rPr>
              <a:t>sshd_config</a:t>
            </a:r>
            <a:r>
              <a:rPr lang="ru-RU" altLang="ru-RU" dirty="0">
                <a:latin typeface="TT Hoves"/>
              </a:rPr>
              <a:t>)</a:t>
            </a:r>
            <a:r>
              <a:rPr lang="en-US" dirty="0">
                <a:latin typeface="TT Hoves"/>
              </a:rPr>
              <a:t>, </a:t>
            </a:r>
            <a:r>
              <a:rPr lang="ru-RU" dirty="0">
                <a:latin typeface="TT Hoves"/>
              </a:rPr>
              <a:t>а именно добавить в него следующие строки</a:t>
            </a:r>
            <a:r>
              <a:rPr lang="en-US" dirty="0">
                <a:latin typeface="TT Hoves"/>
              </a:rPr>
              <a:t>:</a:t>
            </a:r>
            <a:endParaRPr lang="ru-RU" dirty="0">
              <a:latin typeface="TT Hove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BBB2D-8714-DB5C-E7FA-D31BB7C807C0}"/>
              </a:ext>
            </a:extLst>
          </p:cNvPr>
          <p:cNvSpPr txBox="1"/>
          <p:nvPr/>
        </p:nvSpPr>
        <p:spPr>
          <a:xfrm>
            <a:off x="865712" y="4571657"/>
            <a:ext cx="706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Затем перезапустим службу: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B9798A-1566-E2B0-6733-8C617B140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20" t="75388" r="61368" b="19481"/>
          <a:stretch/>
        </p:blipFill>
        <p:spPr>
          <a:xfrm>
            <a:off x="7652957" y="2903266"/>
            <a:ext cx="4538224" cy="12442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3A9936-45F4-64A1-5D7C-4F9C571CD575}"/>
              </a:ext>
            </a:extLst>
          </p:cNvPr>
          <p:cNvSpPr txBox="1"/>
          <p:nvPr/>
        </p:nvSpPr>
        <p:spPr>
          <a:xfrm>
            <a:off x="8045318" y="6091247"/>
            <a:ext cx="424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%</a:t>
            </a:r>
            <a:r>
              <a:rPr lang="en-US" dirty="0">
                <a:latin typeface="TT Hoves"/>
              </a:rPr>
              <a:t>u –</a:t>
            </a:r>
            <a:r>
              <a:rPr lang="ru-RU" dirty="0">
                <a:latin typeface="TT Hoves"/>
              </a:rPr>
              <a:t> хранит текущего пользователя</a:t>
            </a:r>
            <a:r>
              <a:rPr lang="en-US" dirty="0">
                <a:latin typeface="TT Hoves"/>
              </a:rPr>
              <a:t> </a:t>
            </a:r>
            <a:endParaRPr lang="ru-RU" dirty="0">
              <a:latin typeface="TT Hove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1485796-A231-F33E-8372-239B0AF13E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4" t="82070" r="54461" b="15855"/>
          <a:stretch/>
        </p:blipFill>
        <p:spPr>
          <a:xfrm>
            <a:off x="7652956" y="4426759"/>
            <a:ext cx="4538223" cy="5653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A15341AF-0605-E4B9-DCC0-C418564D125E}"/>
              </a:ext>
            </a:extLst>
          </p:cNvPr>
          <p:cNvCxnSpPr>
            <a:cxnSpLocks/>
          </p:cNvCxnSpPr>
          <p:nvPr/>
        </p:nvCxnSpPr>
        <p:spPr>
          <a:xfrm>
            <a:off x="6301946" y="3855308"/>
            <a:ext cx="985990" cy="3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4C986BF-B1A4-7479-CCA6-B0690957FCBC}"/>
              </a:ext>
            </a:extLst>
          </p:cNvPr>
          <p:cNvCxnSpPr>
            <a:cxnSpLocks/>
          </p:cNvCxnSpPr>
          <p:nvPr/>
        </p:nvCxnSpPr>
        <p:spPr>
          <a:xfrm>
            <a:off x="4561840" y="4770104"/>
            <a:ext cx="27260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359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529519" y="307930"/>
            <a:ext cx="2154243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SFTP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half" idx="2"/>
          </p:nvPr>
        </p:nvSpPr>
        <p:spPr>
          <a:xfrm>
            <a:off x="274699" y="282103"/>
            <a:ext cx="4392699" cy="36169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C9C87B-B3CE-F800-9762-F080D4626847}"/>
              </a:ext>
            </a:extLst>
          </p:cNvPr>
          <p:cNvSpPr txBox="1"/>
          <p:nvPr/>
        </p:nvSpPr>
        <p:spPr>
          <a:xfrm>
            <a:off x="978214" y="1257984"/>
            <a:ext cx="814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Доступ по </a:t>
            </a:r>
            <a:r>
              <a:rPr lang="en-US" dirty="0">
                <a:latin typeface="TT Hoves"/>
              </a:rPr>
              <a:t>sftp </a:t>
            </a:r>
            <a:r>
              <a:rPr lang="ru-RU" dirty="0">
                <a:latin typeface="TT Hoves"/>
              </a:rPr>
              <a:t>осуществляется аналогично с </a:t>
            </a:r>
            <a:r>
              <a:rPr lang="en-US" dirty="0" err="1">
                <a:latin typeface="TT Hoves"/>
              </a:rPr>
              <a:t>ssh</a:t>
            </a:r>
            <a:r>
              <a:rPr lang="en-US" dirty="0">
                <a:latin typeface="TT Hoves"/>
              </a:rPr>
              <a:t> (sftp </a:t>
            </a:r>
            <a:r>
              <a:rPr lang="en-US" dirty="0" err="1">
                <a:latin typeface="TT Hoves"/>
              </a:rPr>
              <a:t>username@host</a:t>
            </a:r>
            <a:r>
              <a:rPr lang="en-US" dirty="0">
                <a:latin typeface="TT Hoves"/>
              </a:rPr>
              <a:t>)</a:t>
            </a:r>
            <a:r>
              <a:rPr lang="ru-RU" dirty="0">
                <a:latin typeface="TT Hoves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EBBB2D-8714-DB5C-E7FA-D31BB7C807C0}"/>
              </a:ext>
            </a:extLst>
          </p:cNvPr>
          <p:cNvSpPr txBox="1"/>
          <p:nvPr/>
        </p:nvSpPr>
        <p:spPr>
          <a:xfrm>
            <a:off x="978214" y="4990514"/>
            <a:ext cx="610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Загрузим с удаленного сервера файл </a:t>
            </a:r>
            <a:r>
              <a:rPr lang="en-US" dirty="0">
                <a:latin typeface="TT Hoves"/>
              </a:rPr>
              <a:t>test </a:t>
            </a:r>
            <a:r>
              <a:rPr lang="ru-RU" dirty="0">
                <a:latin typeface="TT Hoves"/>
              </a:rPr>
              <a:t>в локальную папку </a:t>
            </a:r>
            <a:r>
              <a:rPr lang="en-US" dirty="0">
                <a:latin typeface="TT Hoves"/>
              </a:rPr>
              <a:t>/home/</a:t>
            </a:r>
            <a:r>
              <a:rPr lang="en-US" dirty="0" err="1">
                <a:latin typeface="TT Hoves"/>
              </a:rPr>
              <a:t>traglodit</a:t>
            </a:r>
            <a:r>
              <a:rPr lang="en-US" dirty="0">
                <a:latin typeface="TT Hoves"/>
              </a:rPr>
              <a:t> </a:t>
            </a:r>
            <a:r>
              <a:rPr lang="ru-RU" dirty="0">
                <a:latin typeface="TT Hoves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F72BC-96EB-B9D0-5BA4-C3449C303ACE}"/>
              </a:ext>
            </a:extLst>
          </p:cNvPr>
          <p:cNvSpPr txBox="1"/>
          <p:nvPr/>
        </p:nvSpPr>
        <p:spPr>
          <a:xfrm>
            <a:off x="978214" y="2179791"/>
            <a:ext cx="62710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T Hoves"/>
              </a:rPr>
              <a:t>Основные команды </a:t>
            </a:r>
            <a:r>
              <a:rPr lang="en-US" dirty="0">
                <a:latin typeface="TT Hoves"/>
              </a:rPr>
              <a:t>sftp: </a:t>
            </a:r>
            <a:endParaRPr lang="ru-RU" dirty="0">
              <a:latin typeface="TT Hoves"/>
            </a:endParaRPr>
          </a:p>
          <a:p>
            <a:pPr algn="just"/>
            <a:endParaRPr lang="en-US" dirty="0">
              <a:latin typeface="TT Hoves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T Hoves"/>
              </a:rPr>
              <a:t>get (</a:t>
            </a:r>
            <a:r>
              <a:rPr lang="ru-RU" dirty="0">
                <a:latin typeface="TT Hoves"/>
              </a:rPr>
              <a:t>загрузка содержимого с удаленного сервера в локальную систему</a:t>
            </a:r>
            <a:r>
              <a:rPr lang="en-US" dirty="0">
                <a:latin typeface="TT Hoves"/>
              </a:rPr>
              <a:t>);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T Hoves"/>
              </a:rPr>
              <a:t>put</a:t>
            </a:r>
            <a:r>
              <a:rPr lang="ru-RU" dirty="0">
                <a:latin typeface="TT Hoves"/>
              </a:rPr>
              <a:t> </a:t>
            </a:r>
            <a:r>
              <a:rPr lang="en-US" dirty="0">
                <a:latin typeface="TT Hoves"/>
              </a:rPr>
              <a:t>(</a:t>
            </a:r>
            <a:r>
              <a:rPr lang="ru-RU" dirty="0">
                <a:latin typeface="TT Hoves"/>
              </a:rPr>
              <a:t>загрузка содержимого из локальной системы в удалённую</a:t>
            </a:r>
            <a:r>
              <a:rPr lang="en-US" dirty="0">
                <a:latin typeface="TT Hoves"/>
              </a:rPr>
              <a:t>);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T Hoves"/>
              </a:rPr>
              <a:t>rm</a:t>
            </a:r>
            <a:r>
              <a:rPr lang="ru-RU" dirty="0">
                <a:latin typeface="TT Hoves"/>
              </a:rPr>
              <a:t> </a:t>
            </a:r>
            <a:r>
              <a:rPr lang="en-US" dirty="0">
                <a:latin typeface="TT Hoves"/>
              </a:rPr>
              <a:t>(</a:t>
            </a:r>
            <a:r>
              <a:rPr lang="ru-RU" dirty="0">
                <a:latin typeface="TT Hoves"/>
              </a:rPr>
              <a:t>предназначен для удаления файлов в удалённой системе</a:t>
            </a:r>
            <a:r>
              <a:rPr lang="en-US" dirty="0">
                <a:latin typeface="TT Hoves"/>
              </a:rPr>
              <a:t>).</a:t>
            </a:r>
          </a:p>
          <a:p>
            <a:endParaRPr lang="ru-RU" dirty="0">
              <a:latin typeface="TT Hoves"/>
            </a:endParaRPr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7F951BA3-453A-E56A-58BB-78BF62B5A2A4}"/>
              </a:ext>
            </a:extLst>
          </p:cNvPr>
          <p:cNvGrpSpPr/>
          <p:nvPr/>
        </p:nvGrpSpPr>
        <p:grpSpPr>
          <a:xfrm>
            <a:off x="7657119" y="2464210"/>
            <a:ext cx="4534881" cy="1795370"/>
            <a:chOff x="7683763" y="2462768"/>
            <a:chExt cx="4534881" cy="1705372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D33C4B7-11D4-E17C-F0DF-E47751D47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939" t="56984" r="23214" b="27448"/>
            <a:stretch/>
          </p:blipFill>
          <p:spPr>
            <a:xfrm>
              <a:off x="7683763" y="2462768"/>
              <a:ext cx="4534881" cy="170537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noFill/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41297C8E-0882-CD37-120F-9019CC0A4D4A}"/>
                </a:ext>
              </a:extLst>
            </p:cNvPr>
            <p:cNvSpPr/>
            <p:nvPr/>
          </p:nvSpPr>
          <p:spPr>
            <a:xfrm>
              <a:off x="9269865" y="2489308"/>
              <a:ext cx="1715128" cy="252439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3C4775F-50E5-DBCE-09DD-9F0494E55AA4}"/>
              </a:ext>
            </a:extLst>
          </p:cNvPr>
          <p:cNvGrpSpPr/>
          <p:nvPr/>
        </p:nvGrpSpPr>
        <p:grpSpPr>
          <a:xfrm>
            <a:off x="7683763" y="4287522"/>
            <a:ext cx="4459469" cy="1289274"/>
            <a:chOff x="7650479" y="4312176"/>
            <a:chExt cx="4541521" cy="1221947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EFE2EBB6-FB12-CD23-92D3-D3B8FFCE6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304" t="65939" r="29487" b="23175"/>
            <a:stretch/>
          </p:blipFill>
          <p:spPr>
            <a:xfrm>
              <a:off x="7650479" y="4312176"/>
              <a:ext cx="4541521" cy="12219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A46C27BA-6826-86D9-CA52-96DA166A6E38}"/>
                </a:ext>
              </a:extLst>
            </p:cNvPr>
            <p:cNvSpPr/>
            <p:nvPr/>
          </p:nvSpPr>
          <p:spPr>
            <a:xfrm>
              <a:off x="7991857" y="4312176"/>
              <a:ext cx="1463040" cy="253734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90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00000"/>
                </a:solidFill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CACA54-30AE-63F0-ED55-C4D5E25A9120}"/>
              </a:ext>
            </a:extLst>
          </p:cNvPr>
          <p:cNvSpPr/>
          <p:nvPr/>
        </p:nvSpPr>
        <p:spPr>
          <a:xfrm>
            <a:off x="11409680" y="5313680"/>
            <a:ext cx="396240" cy="263116"/>
          </a:xfrm>
          <a:prstGeom prst="rect">
            <a:avLst/>
          </a:prstGeom>
          <a:solidFill>
            <a:srgbClr val="000000">
              <a:alpha val="5000"/>
            </a:srgb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83C03CF-F6DB-BEF4-8076-A831C99362A2}"/>
              </a:ext>
            </a:extLst>
          </p:cNvPr>
          <p:cNvCxnSpPr>
            <a:cxnSpLocks/>
          </p:cNvCxnSpPr>
          <p:nvPr/>
        </p:nvCxnSpPr>
        <p:spPr>
          <a:xfrm>
            <a:off x="8239760" y="1627316"/>
            <a:ext cx="1003461" cy="5875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EEE55E7-1800-1423-5F8C-E407C6B85FE3}"/>
              </a:ext>
            </a:extLst>
          </p:cNvPr>
          <p:cNvCxnSpPr>
            <a:cxnSpLocks/>
          </p:cNvCxnSpPr>
          <p:nvPr/>
        </p:nvCxnSpPr>
        <p:spPr>
          <a:xfrm flipV="1">
            <a:off x="6756400" y="4663440"/>
            <a:ext cx="680720" cy="327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887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028205" y="384149"/>
            <a:ext cx="2847167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WinSCP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half" idx="2"/>
          </p:nvPr>
        </p:nvSpPr>
        <p:spPr>
          <a:xfrm>
            <a:off x="388851" y="373307"/>
            <a:ext cx="4392699" cy="36169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6D562-0EED-50DA-A425-DDAE97597253}"/>
              </a:ext>
            </a:extLst>
          </p:cNvPr>
          <p:cNvSpPr txBox="1"/>
          <p:nvPr/>
        </p:nvSpPr>
        <p:spPr>
          <a:xfrm>
            <a:off x="474697" y="1999488"/>
            <a:ext cx="64404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Для передачи файлов с клиента под управлением </a:t>
            </a:r>
            <a:r>
              <a:rPr lang="en-US" dirty="0">
                <a:latin typeface="TT Hoves"/>
              </a:rPr>
              <a:t>Windows </a:t>
            </a:r>
            <a:r>
              <a:rPr lang="ru-RU" dirty="0">
                <a:latin typeface="TT Hoves"/>
              </a:rPr>
              <a:t>существует FTP-клиент </a:t>
            </a:r>
            <a:r>
              <a:rPr lang="ru-RU" dirty="0" err="1">
                <a:latin typeface="TT Hoves"/>
              </a:rPr>
              <a:t>WinSCP</a:t>
            </a:r>
            <a:r>
              <a:rPr lang="ru-RU" dirty="0">
                <a:latin typeface="TT Hoves"/>
              </a:rPr>
              <a:t>. Это свободный графический клиент протоколов SFTP и SC</a:t>
            </a:r>
            <a:r>
              <a:rPr lang="en-US" dirty="0">
                <a:latin typeface="TT Hoves"/>
              </a:rPr>
              <a:t>P</a:t>
            </a:r>
            <a:r>
              <a:rPr lang="ru-RU" dirty="0">
                <a:latin typeface="TT Hoves"/>
              </a:rPr>
              <a:t>, предназначенный для Windows.</a:t>
            </a: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US" dirty="0">
              <a:latin typeface="TT Hoves"/>
            </a:endParaRPr>
          </a:p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Благодаря графическому интерфейсу воспользоваться им не составит труда даже начинающему пользователю. Первым делом нужно скачать установщик с официального сайта (</a:t>
            </a:r>
            <a:r>
              <a:rPr lang="en-US" dirty="0">
                <a:latin typeface="TT Hoves"/>
              </a:rPr>
              <a:t>winscp.net</a:t>
            </a:r>
            <a:r>
              <a:rPr lang="ru-RU" dirty="0">
                <a:latin typeface="TT Hoves"/>
              </a:rPr>
              <a:t>) и, следую его указаниям, выполнить установку программы. При открытии пользователя встречает окно подключения к серверу: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02E6F58-87F7-F204-CF09-AE5348AE43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7" t="21058" r="17256" b="19351"/>
          <a:stretch/>
        </p:blipFill>
        <p:spPr>
          <a:xfrm>
            <a:off x="7660640" y="2487168"/>
            <a:ext cx="4531360" cy="31008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72853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273487" y="441325"/>
            <a:ext cx="2593647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WinSCP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B6D562-0EED-50DA-A425-DDAE97597253}"/>
              </a:ext>
            </a:extLst>
          </p:cNvPr>
          <p:cNvSpPr txBox="1"/>
          <p:nvPr/>
        </p:nvSpPr>
        <p:spPr>
          <a:xfrm>
            <a:off x="973060" y="1702658"/>
            <a:ext cx="1067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При успешном подключении мы увидим созданную нами на </a:t>
            </a:r>
            <a:r>
              <a:rPr lang="en-US" dirty="0">
                <a:latin typeface="TT Hoves"/>
              </a:rPr>
              <a:t>sftp-</a:t>
            </a:r>
            <a:r>
              <a:rPr lang="ru-RU" dirty="0">
                <a:latin typeface="TT Hoves"/>
              </a:rPr>
              <a:t>сервере директорию с тестовым файлом. Отсюда мы можем выполнять нужные нам манипуляции с хранящимися на сервере файлами.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C616A6-93BB-72DA-4A58-351E2EA9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60" y="2823931"/>
            <a:ext cx="10672600" cy="26277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2547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909B7675-8A3B-9829-763E-9E47DEE0185D}"/>
              </a:ext>
            </a:extLst>
          </p:cNvPr>
          <p:cNvSpPr txBox="1">
            <a:spLocks/>
          </p:cNvSpPr>
          <p:nvPr/>
        </p:nvSpPr>
        <p:spPr>
          <a:xfrm>
            <a:off x="5252597" y="250737"/>
            <a:ext cx="2589825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WinSCP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1194F-6AC9-7F9F-21B7-9F2B25C0E12D}"/>
              </a:ext>
            </a:extLst>
          </p:cNvPr>
          <p:cNvSpPr txBox="1"/>
          <p:nvPr/>
        </p:nvSpPr>
        <p:spPr>
          <a:xfrm>
            <a:off x="963827" y="1277719"/>
            <a:ext cx="10898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T Hoves"/>
              </a:rPr>
              <a:t> </a:t>
            </a:r>
            <a:r>
              <a:rPr lang="ru-RU" dirty="0">
                <a:latin typeface="TT Hoves"/>
              </a:rPr>
              <a:t>Для получения файла с сервера нажмите на соответствующий пункт и укажите путь, куда вы хотите сохранить файл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05C916-648E-1AEF-9EF8-6C715AC7E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760" b="23755"/>
          <a:stretch/>
        </p:blipFill>
        <p:spPr>
          <a:xfrm>
            <a:off x="3568264" y="1991679"/>
            <a:ext cx="5055471" cy="31347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CB0BA7F-B3CE-A088-3E76-CED7B40DF146}"/>
              </a:ext>
            </a:extLst>
          </p:cNvPr>
          <p:cNvSpPr/>
          <p:nvPr/>
        </p:nvSpPr>
        <p:spPr>
          <a:xfrm>
            <a:off x="5745652" y="2593848"/>
            <a:ext cx="843402" cy="224724"/>
          </a:xfrm>
          <a:prstGeom prst="rect">
            <a:avLst/>
          </a:prstGeom>
          <a:solidFill>
            <a:srgbClr val="000000">
              <a:alpha val="5000"/>
            </a:srgb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1640350-FDBB-7458-2432-38FAE4086C84}"/>
              </a:ext>
            </a:extLst>
          </p:cNvPr>
          <p:cNvSpPr/>
          <p:nvPr/>
        </p:nvSpPr>
        <p:spPr>
          <a:xfrm>
            <a:off x="7199631" y="2594036"/>
            <a:ext cx="481330" cy="224724"/>
          </a:xfrm>
          <a:prstGeom prst="rect">
            <a:avLst/>
          </a:prstGeom>
          <a:solidFill>
            <a:srgbClr val="000000">
              <a:alpha val="5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10BE1-4D62-1495-2EFD-DA08A58E6636}"/>
              </a:ext>
            </a:extLst>
          </p:cNvPr>
          <p:cNvSpPr txBox="1"/>
          <p:nvPr/>
        </p:nvSpPr>
        <p:spPr>
          <a:xfrm>
            <a:off x="1433384" y="5463972"/>
            <a:ext cx="1052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Удалить файл можно нажав на красный крестик и подтвердив выбранное действие</a:t>
            </a: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60274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62DAB9-F137-CABB-B7E6-412203DCD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38" y="2398884"/>
            <a:ext cx="8812847" cy="34435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Заголовок 7">
            <a:extLst>
              <a:ext uri="{FF2B5EF4-FFF2-40B4-BE49-F238E27FC236}">
                <a16:creationId xmlns:a16="http://schemas.microsoft.com/office/drawing/2014/main" id="{909B7675-8A3B-9829-763E-9E47DEE0185D}"/>
              </a:ext>
            </a:extLst>
          </p:cNvPr>
          <p:cNvSpPr txBox="1">
            <a:spLocks/>
          </p:cNvSpPr>
          <p:nvPr/>
        </p:nvSpPr>
        <p:spPr>
          <a:xfrm>
            <a:off x="5253168" y="373307"/>
            <a:ext cx="3281232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WinSCP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1194F-6AC9-7F9F-21B7-9F2B25C0E12D}"/>
              </a:ext>
            </a:extLst>
          </p:cNvPr>
          <p:cNvSpPr txBox="1"/>
          <p:nvPr/>
        </p:nvSpPr>
        <p:spPr>
          <a:xfrm>
            <a:off x="1815638" y="1628346"/>
            <a:ext cx="8812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T Hoves"/>
              </a:rPr>
              <a:t> </a:t>
            </a:r>
            <a:r>
              <a:rPr lang="ru-RU" dirty="0">
                <a:latin typeface="TT Hoves"/>
              </a:rPr>
              <a:t>Для загрузки файла на сервер достаточно перетащить его из папки на клиенте в нужный каталог, открытый в </a:t>
            </a:r>
            <a:r>
              <a:rPr lang="en-US" dirty="0" err="1">
                <a:latin typeface="TT Hoves"/>
              </a:rPr>
              <a:t>WinSCP</a:t>
            </a:r>
            <a:endParaRPr lang="ru-RU" dirty="0">
              <a:latin typeface="TT Hoves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110473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DFB9A38-3D86-9BE8-98E0-AF96E9852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151" y="1894000"/>
            <a:ext cx="10198444" cy="70915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/>
              </a:rPr>
              <a:t>Для автоматизации запуска различных скриптов и процессов в нужное время существует планировщик задач </a:t>
            </a:r>
            <a:r>
              <a:rPr lang="en-US" sz="1800" dirty="0">
                <a:latin typeface="TT Hoves"/>
              </a:rPr>
              <a:t>Cron. </a:t>
            </a:r>
            <a:endParaRPr lang="ru-RU" sz="1800" dirty="0">
              <a:latin typeface="TT Hoves"/>
            </a:endParaRPr>
          </a:p>
        </p:txBody>
      </p:sp>
      <p:sp>
        <p:nvSpPr>
          <p:cNvPr id="4" name="Заголовок 7">
            <a:extLst>
              <a:ext uri="{FF2B5EF4-FFF2-40B4-BE49-F238E27FC236}">
                <a16:creationId xmlns:a16="http://schemas.microsoft.com/office/drawing/2014/main" id="{2ADBF598-0887-5413-FCD7-44A23154503F}"/>
              </a:ext>
            </a:extLst>
          </p:cNvPr>
          <p:cNvSpPr txBox="1">
            <a:spLocks/>
          </p:cNvSpPr>
          <p:nvPr/>
        </p:nvSpPr>
        <p:spPr>
          <a:xfrm>
            <a:off x="5493161" y="555869"/>
            <a:ext cx="1673758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Cron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2BE857-DF78-819B-B04A-F019C95F86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3" b="20991"/>
          <a:stretch/>
        </p:blipFill>
        <p:spPr>
          <a:xfrm>
            <a:off x="2617371" y="2687483"/>
            <a:ext cx="7258050" cy="2803332"/>
          </a:xfrm>
          <a:prstGeom prst="rect">
            <a:avLst/>
          </a:prstGeom>
        </p:spPr>
      </p:pic>
      <p:sp>
        <p:nvSpPr>
          <p:cNvPr id="5" name="Текст 2"/>
          <p:cNvSpPr txBox="1">
            <a:spLocks/>
          </p:cNvSpPr>
          <p:nvPr/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1200"/>
              <a:t>Сервисы в </a:t>
            </a:r>
            <a:r>
              <a:rPr lang="en-US" sz="120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364447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528357" y="268507"/>
            <a:ext cx="6587707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сервисами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4307C-1479-96D5-730B-4E0112E27633}"/>
              </a:ext>
            </a:extLst>
          </p:cNvPr>
          <p:cNvSpPr txBox="1"/>
          <p:nvPr/>
        </p:nvSpPr>
        <p:spPr>
          <a:xfrm>
            <a:off x="947685" y="1624783"/>
            <a:ext cx="503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Чтобы</a:t>
            </a:r>
            <a:r>
              <a:rPr lang="en-US" dirty="0"/>
              <a:t> </a:t>
            </a:r>
            <a:r>
              <a:rPr lang="ru-RU" dirty="0">
                <a:latin typeface="TT Hoves" panose="02000503030000020004"/>
              </a:rPr>
              <a:t>автоматически запускать службы при загрузке, их необходимо включить: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CADAF1-F54A-C00F-DD19-0532C3795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76" y="2456873"/>
            <a:ext cx="4533994" cy="7158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6C1F70-BFEB-7926-8C13-14491DADB92B}"/>
              </a:ext>
            </a:extLst>
          </p:cNvPr>
          <p:cNvSpPr txBox="1"/>
          <p:nvPr/>
        </p:nvSpPr>
        <p:spPr>
          <a:xfrm>
            <a:off x="941866" y="3476596"/>
            <a:ext cx="29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Убрать из автозагрузки: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9DF5AAF-1849-A731-6939-BE76740CE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76" y="4040909"/>
            <a:ext cx="4163197" cy="7158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FE2DBCC-2DEA-4504-E377-A2A998DF0BC6}"/>
              </a:ext>
            </a:extLst>
          </p:cNvPr>
          <p:cNvSpPr txBox="1"/>
          <p:nvPr/>
        </p:nvSpPr>
        <p:spPr>
          <a:xfrm>
            <a:off x="8203421" y="1233055"/>
            <a:ext cx="4410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Вывод списка всех сервисов: 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759D615-3023-546B-41AB-40C67B0F9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058" y="1715759"/>
            <a:ext cx="2625257" cy="4854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5989720-50D3-5D35-6ABB-7A72DC5667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2000"/>
                    </a14:imgEffect>
                  </a14:imgLayer>
                </a14:imgProps>
              </a:ext>
            </a:extLst>
          </a:blip>
          <a:srcRect l="17308" t="26493" r="33433" b="36004"/>
          <a:stretch/>
        </p:blipFill>
        <p:spPr>
          <a:xfrm>
            <a:off x="7660888" y="2456873"/>
            <a:ext cx="4531112" cy="31680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Текст 2">
            <a:extLst>
              <a:ext uri="{FF2B5EF4-FFF2-40B4-BE49-F238E27FC236}">
                <a16:creationId xmlns:a16="http://schemas.microsoft.com/office/drawing/2014/main" id="{36D8519F-D5DD-9056-3E66-B178A2C1D1F8}"/>
              </a:ext>
            </a:extLst>
          </p:cNvPr>
          <p:cNvSpPr txBox="1">
            <a:spLocks/>
          </p:cNvSpPr>
          <p:nvPr/>
        </p:nvSpPr>
        <p:spPr>
          <a:xfrm>
            <a:off x="354448" y="253791"/>
            <a:ext cx="4392699" cy="3616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9"/>
              </a:buBlip>
              <a:tabLst/>
              <a:defRPr lang="ru-RU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9"/>
              </a:buBlip>
              <a:tabLst/>
              <a:defRPr lang="ru-RU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9"/>
              </a:buBlip>
              <a:tabLst/>
              <a:defRPr lang="ru-RU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9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9"/>
              </a:buBlip>
              <a:tabLst/>
              <a:defRPr lang="ru-RU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1200"/>
              <a:t>Сервисы в </a:t>
            </a:r>
            <a:r>
              <a:rPr lang="en-US" sz="1200"/>
              <a:t>Linux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342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>
            <a:extLst>
              <a:ext uri="{FF2B5EF4-FFF2-40B4-BE49-F238E27FC236}">
                <a16:creationId xmlns:a16="http://schemas.microsoft.com/office/drawing/2014/main" id="{2ADBF598-0887-5413-FCD7-44A23154503F}"/>
              </a:ext>
            </a:extLst>
          </p:cNvPr>
          <p:cNvSpPr txBox="1">
            <a:spLocks/>
          </p:cNvSpPr>
          <p:nvPr/>
        </p:nvSpPr>
        <p:spPr>
          <a:xfrm>
            <a:off x="5512986" y="440758"/>
            <a:ext cx="1620982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Cron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CFBBF7-B639-614B-D338-13363B876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3572" y="1690957"/>
            <a:ext cx="9184856" cy="1478757"/>
          </a:xfrm>
        </p:spPr>
        <p:txBody>
          <a:bodyPr>
            <a:no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/>
              </a:rPr>
              <a:t>Информацию о том, какой скрипт и когда следует выполнить </a:t>
            </a:r>
            <a:r>
              <a:rPr lang="en-US" sz="1800" dirty="0">
                <a:latin typeface="TT Hoves"/>
              </a:rPr>
              <a:t>Cron </a:t>
            </a:r>
            <a:r>
              <a:rPr lang="ru-RU" sz="1800" dirty="0">
                <a:latin typeface="TT Hoves"/>
              </a:rPr>
              <a:t>берет из файлов, перечисленных на картинке. Названия файлов говорят сами за себя. Например, в файле</a:t>
            </a:r>
            <a:r>
              <a:rPr lang="en-US" sz="1800" dirty="0">
                <a:latin typeface="TT Hoves"/>
              </a:rPr>
              <a:t> /</a:t>
            </a:r>
            <a:r>
              <a:rPr lang="en-US" sz="1800" dirty="0" err="1">
                <a:latin typeface="TT Hoves"/>
              </a:rPr>
              <a:t>etc</a:t>
            </a:r>
            <a:r>
              <a:rPr lang="en-US" sz="1800" dirty="0">
                <a:latin typeface="TT Hoves"/>
              </a:rPr>
              <a:t>/</a:t>
            </a:r>
            <a:r>
              <a:rPr lang="en-US" sz="1800" dirty="0" err="1">
                <a:latin typeface="TT Hoves"/>
              </a:rPr>
              <a:t>cron.minutely</a:t>
            </a:r>
            <a:r>
              <a:rPr lang="en-US" sz="1800" dirty="0">
                <a:latin typeface="TT Hoves"/>
              </a:rPr>
              <a:t> </a:t>
            </a:r>
            <a:r>
              <a:rPr lang="ru-RU" sz="1800" dirty="0">
                <a:latin typeface="TT Hoves"/>
              </a:rPr>
              <a:t>содержится информация о том, что следует запускать каждую минуту. </a:t>
            </a:r>
          </a:p>
          <a:p>
            <a:pPr algn="just"/>
            <a:endParaRPr lang="ru-RU" sz="1800" dirty="0">
              <a:latin typeface="TT Hove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623AE1-A21C-530F-99B4-9929EAB2B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356" y="3169714"/>
            <a:ext cx="6111288" cy="2623456"/>
          </a:xfrm>
          <a:prstGeom prst="rect">
            <a:avLst/>
          </a:prstGeom>
        </p:spPr>
      </p:pic>
      <p:sp>
        <p:nvSpPr>
          <p:cNvPr id="6" name="Текст 2"/>
          <p:cNvSpPr txBox="1">
            <a:spLocks/>
          </p:cNvSpPr>
          <p:nvPr/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1200"/>
              <a:t>Сервисы в </a:t>
            </a:r>
            <a:r>
              <a:rPr lang="en-US" sz="120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1544222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F2BA7DC-AE27-3616-DFE5-7956405D8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58" y="2479134"/>
            <a:ext cx="4539041" cy="3136805"/>
          </a:xfrm>
          <a:prstGeom prst="rect">
            <a:avLst/>
          </a:prstGeom>
        </p:spPr>
      </p:pic>
      <p:sp>
        <p:nvSpPr>
          <p:cNvPr id="4" name="Заголовок 7">
            <a:extLst>
              <a:ext uri="{FF2B5EF4-FFF2-40B4-BE49-F238E27FC236}">
                <a16:creationId xmlns:a16="http://schemas.microsoft.com/office/drawing/2014/main" id="{2ADBF598-0887-5413-FCD7-44A23154503F}"/>
              </a:ext>
            </a:extLst>
          </p:cNvPr>
          <p:cNvSpPr txBox="1">
            <a:spLocks/>
          </p:cNvSpPr>
          <p:nvPr/>
        </p:nvSpPr>
        <p:spPr>
          <a:xfrm>
            <a:off x="5485493" y="384796"/>
            <a:ext cx="1652751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Cron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CFBBF7-B639-614B-D338-13363B876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2211" y="1483101"/>
            <a:ext cx="11100232" cy="134559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/>
              </a:rPr>
              <a:t>Для редактирования или создание файла расписания для текущего пользователя</a:t>
            </a:r>
            <a:r>
              <a:rPr lang="en-US" sz="1800" dirty="0">
                <a:latin typeface="TT Hoves"/>
              </a:rPr>
              <a:t> </a:t>
            </a:r>
            <a:r>
              <a:rPr lang="ru-RU" sz="1800" dirty="0">
                <a:latin typeface="TT Hoves"/>
              </a:rPr>
              <a:t>используется следующая команда (При первом запуске вам может быть предложено выбрать редактор (</a:t>
            </a:r>
            <a:r>
              <a:rPr lang="en-US" sz="1800" dirty="0">
                <a:latin typeface="TT Hoves"/>
              </a:rPr>
              <a:t>nano </a:t>
            </a:r>
            <a:r>
              <a:rPr lang="ru-RU" sz="1800" dirty="0">
                <a:latin typeface="TT Hoves"/>
              </a:rPr>
              <a:t>или </a:t>
            </a:r>
            <a:r>
              <a:rPr lang="en-US" sz="1800" dirty="0">
                <a:latin typeface="TT Hoves"/>
              </a:rPr>
              <a:t>vim):</a:t>
            </a:r>
            <a:endParaRPr lang="ru-RU" sz="1800" dirty="0">
              <a:latin typeface="TT Hove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82067F2-E1DD-7091-12EE-7E699755E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81" t="60309" r="39465" b="26249"/>
          <a:stretch/>
        </p:blipFill>
        <p:spPr>
          <a:xfrm>
            <a:off x="7652957" y="3059775"/>
            <a:ext cx="4539042" cy="17774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2AC308-AAED-0B59-B03D-0B30538E898C}"/>
              </a:ext>
            </a:extLst>
          </p:cNvPr>
          <p:cNvSpPr txBox="1"/>
          <p:nvPr/>
        </p:nvSpPr>
        <p:spPr>
          <a:xfrm>
            <a:off x="602211" y="3016043"/>
            <a:ext cx="3684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В открывшемся файле следует прописать инструкцию в следующем формате:</a:t>
            </a:r>
          </a:p>
          <a:p>
            <a:endParaRPr lang="ru-RU" dirty="0">
              <a:latin typeface="TT Hoves"/>
            </a:endParaRPr>
          </a:p>
          <a:p>
            <a:r>
              <a:rPr lang="ru-RU" dirty="0">
                <a:latin typeface="TT Hoves"/>
              </a:rPr>
              <a:t>     1 2 3 4 5 </a:t>
            </a:r>
            <a:r>
              <a:rPr lang="en-US" dirty="0">
                <a:latin typeface="TT Hoves"/>
              </a:rPr>
              <a:t>/path/to/script</a:t>
            </a:r>
            <a:endParaRPr lang="ru-RU" dirty="0">
              <a:latin typeface="TT Hoves"/>
            </a:endParaRPr>
          </a:p>
          <a:p>
            <a:endParaRPr lang="ru-RU" dirty="0">
              <a:latin typeface="TT Hove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F30A6C-71F5-8336-D7D9-624E018C2E26}"/>
              </a:ext>
            </a:extLst>
          </p:cNvPr>
          <p:cNvSpPr txBox="1"/>
          <p:nvPr/>
        </p:nvSpPr>
        <p:spPr>
          <a:xfrm>
            <a:off x="4287127" y="3016043"/>
            <a:ext cx="4049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T Hoves"/>
              </a:rPr>
              <a:t>1 – минута, в которую будет исполняться скрипт</a:t>
            </a:r>
          </a:p>
          <a:p>
            <a:r>
              <a:rPr lang="ru-RU" dirty="0">
                <a:latin typeface="TT Hoves"/>
              </a:rPr>
              <a:t>2 – час</a:t>
            </a:r>
          </a:p>
          <a:p>
            <a:r>
              <a:rPr lang="ru-RU" dirty="0">
                <a:latin typeface="TT Hoves"/>
              </a:rPr>
              <a:t>3 - день</a:t>
            </a:r>
          </a:p>
          <a:p>
            <a:r>
              <a:rPr lang="ru-RU" dirty="0">
                <a:latin typeface="TT Hoves"/>
              </a:rPr>
              <a:t>4 – месяц</a:t>
            </a:r>
          </a:p>
          <a:p>
            <a:r>
              <a:rPr lang="ru-RU" dirty="0">
                <a:latin typeface="TT Hoves"/>
              </a:rPr>
              <a:t>5 – день недели</a:t>
            </a:r>
          </a:p>
        </p:txBody>
      </p:sp>
      <p:sp>
        <p:nvSpPr>
          <p:cNvPr id="7" name="Текст 2"/>
          <p:cNvSpPr txBox="1">
            <a:spLocks/>
          </p:cNvSpPr>
          <p:nvPr/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5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5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5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5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5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2189609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>
            <a:extLst>
              <a:ext uri="{FF2B5EF4-FFF2-40B4-BE49-F238E27FC236}">
                <a16:creationId xmlns:a16="http://schemas.microsoft.com/office/drawing/2014/main" id="{2ADBF598-0887-5413-FCD7-44A23154503F}"/>
              </a:ext>
            </a:extLst>
          </p:cNvPr>
          <p:cNvSpPr txBox="1">
            <a:spLocks/>
          </p:cNvSpPr>
          <p:nvPr/>
        </p:nvSpPr>
        <p:spPr>
          <a:xfrm>
            <a:off x="5516021" y="488765"/>
            <a:ext cx="1741514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Cron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CFBBF7-B639-614B-D338-13363B876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907" y="1731224"/>
            <a:ext cx="11381742" cy="84918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/>
              </a:rPr>
              <a:t>Чтобы стало понятнее, давайте разберем на примере. Создадим инструкцию на выполнение скрипта </a:t>
            </a:r>
            <a:r>
              <a:rPr lang="en-US" sz="1800" dirty="0">
                <a:latin typeface="TT Hoves"/>
              </a:rPr>
              <a:t>/usr/local/bin/script.sh (c</a:t>
            </a:r>
            <a:r>
              <a:rPr lang="ru-RU" sz="1800" dirty="0">
                <a:latin typeface="TT Hoves"/>
              </a:rPr>
              <a:t>крипт выводит в терминал сообщение)</a:t>
            </a:r>
            <a:r>
              <a:rPr lang="en-US" sz="1800" dirty="0">
                <a:latin typeface="TT Hoves"/>
              </a:rPr>
              <a:t> </a:t>
            </a:r>
            <a:r>
              <a:rPr lang="ru-RU" sz="1800" dirty="0">
                <a:latin typeface="TT Hoves"/>
              </a:rPr>
              <a:t>каждую среду в 15 часов 30 минут: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0A3FCE-259F-F848-0FC3-62609CB97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8" t="48889" r="57784" b="46984"/>
          <a:stretch/>
        </p:blipFill>
        <p:spPr>
          <a:xfrm>
            <a:off x="2956941" y="2760835"/>
            <a:ext cx="6278118" cy="85997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DBC64A-F3B1-0D74-A096-516F9901CF57}"/>
              </a:ext>
            </a:extLst>
          </p:cNvPr>
          <p:cNvSpPr txBox="1"/>
          <p:nvPr/>
        </p:nvSpPr>
        <p:spPr>
          <a:xfrm>
            <a:off x="695906" y="4104500"/>
            <a:ext cx="11181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Символ </a:t>
            </a:r>
            <a:r>
              <a:rPr lang="en-US" dirty="0">
                <a:latin typeface="TT Hoves"/>
              </a:rPr>
              <a:t>*</a:t>
            </a:r>
            <a:r>
              <a:rPr lang="ru-RU" dirty="0">
                <a:latin typeface="TT Hoves"/>
              </a:rPr>
              <a:t> означает что </a:t>
            </a:r>
            <a:r>
              <a:rPr lang="ru-RU" dirty="0" err="1">
                <a:latin typeface="TT Hoves"/>
              </a:rPr>
              <a:t>инстуркция</a:t>
            </a:r>
            <a:r>
              <a:rPr lang="ru-RU" dirty="0">
                <a:latin typeface="TT Hoves"/>
              </a:rPr>
              <a:t> выполняется во все возможные значения аргумента. В нашем случае каждую тридцатую минуту пятнадцатого часа во все дни и все месяцы, которые являются третьим днем недели (то есть средой).</a:t>
            </a:r>
          </a:p>
        </p:txBody>
      </p:sp>
      <p:sp>
        <p:nvSpPr>
          <p:cNvPr id="7" name="Текст 2"/>
          <p:cNvSpPr txBox="1">
            <a:spLocks/>
          </p:cNvSpPr>
          <p:nvPr/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1200"/>
              <a:t>Сервисы в </a:t>
            </a:r>
            <a:r>
              <a:rPr lang="en-US" sz="120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3488881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>
            <a:extLst>
              <a:ext uri="{FF2B5EF4-FFF2-40B4-BE49-F238E27FC236}">
                <a16:creationId xmlns:a16="http://schemas.microsoft.com/office/drawing/2014/main" id="{2ADBF598-0887-5413-FCD7-44A23154503F}"/>
              </a:ext>
            </a:extLst>
          </p:cNvPr>
          <p:cNvSpPr txBox="1">
            <a:spLocks/>
          </p:cNvSpPr>
          <p:nvPr/>
        </p:nvSpPr>
        <p:spPr>
          <a:xfrm>
            <a:off x="5265504" y="555869"/>
            <a:ext cx="1660989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Cron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CFBBF7-B639-614B-D338-13363B876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389" y="2607294"/>
            <a:ext cx="10503243" cy="442872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/>
              </a:rPr>
              <a:t>В результате, если все сделано правильно, в назначенное время мы увидим такую картину:</a:t>
            </a:r>
          </a:p>
          <a:p>
            <a:endParaRPr lang="ru-RU" sz="1800" dirty="0">
              <a:latin typeface="TT Hove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EE020A-05FC-B1FC-DB8E-8E2A9C42D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94" t="56440" r="60752" b="39547"/>
          <a:stretch/>
        </p:blipFill>
        <p:spPr>
          <a:xfrm>
            <a:off x="3208213" y="3287913"/>
            <a:ext cx="6089638" cy="9781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Текст 2"/>
          <p:cNvSpPr txBox="1">
            <a:spLocks/>
          </p:cNvSpPr>
          <p:nvPr/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ru-RU" sz="1200"/>
              <a:t>Сервисы в </a:t>
            </a:r>
            <a:r>
              <a:rPr lang="en-US" sz="1200"/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2861576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317304" y="282121"/>
            <a:ext cx="9614096" cy="1910443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Спасибо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/>
              </a:rPr>
              <a:t>за внимание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36300" y="7489825"/>
            <a:ext cx="2044700" cy="365125"/>
          </a:xfrm>
        </p:spPr>
        <p:txBody>
          <a:bodyPr/>
          <a:lstStyle/>
          <a:p>
            <a:fld id="{3B5CA0C3-2E3F-4C16-8F43-1643E3AA67E7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97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2A48000-35E0-2FF2-3177-C680666E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10" y="2725796"/>
            <a:ext cx="3197852" cy="6690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Заголовок 7"/>
          <p:cNvSpPr txBox="1">
            <a:spLocks/>
          </p:cNvSpPr>
          <p:nvPr/>
        </p:nvSpPr>
        <p:spPr>
          <a:xfrm>
            <a:off x="3583436" y="252543"/>
            <a:ext cx="6771526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сервисами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sz="half" idx="2"/>
          </p:nvPr>
        </p:nvSpPr>
        <p:spPr>
          <a:xfrm>
            <a:off x="354448" y="253791"/>
            <a:ext cx="4392699" cy="36169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540E3D-9C72-172F-6364-590663FA37B3}"/>
              </a:ext>
            </a:extLst>
          </p:cNvPr>
          <p:cNvSpPr txBox="1"/>
          <p:nvPr/>
        </p:nvSpPr>
        <p:spPr>
          <a:xfrm>
            <a:off x="840456" y="1603562"/>
            <a:ext cx="624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Отдельного внимания заслуживает команда, выводящая информацию о том или ином сервисе: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33A0DB-3475-D04F-7159-4B02FCACCE6C}"/>
              </a:ext>
            </a:extLst>
          </p:cNvPr>
          <p:cNvSpPr txBox="1"/>
          <p:nvPr/>
        </p:nvSpPr>
        <p:spPr>
          <a:xfrm>
            <a:off x="840456" y="3876602"/>
            <a:ext cx="7879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С её помощью можно:</a:t>
            </a:r>
          </a:p>
          <a:p>
            <a:r>
              <a:rPr lang="ru-RU" dirty="0">
                <a:latin typeface="TT Hoves" panose="02000503030000020004"/>
              </a:rPr>
              <a:t>проверить запущена ли служба, узнать её </a:t>
            </a:r>
            <a:r>
              <a:rPr lang="en-US" dirty="0">
                <a:latin typeface="TT Hoves" panose="02000503030000020004"/>
              </a:rPr>
              <a:t>PID,</a:t>
            </a:r>
            <a:r>
              <a:rPr lang="ru-RU" dirty="0">
                <a:latin typeface="TT Hoves" panose="02000503030000020004"/>
              </a:rPr>
              <a:t> порт, </a:t>
            </a:r>
          </a:p>
          <a:p>
            <a:r>
              <a:rPr lang="ru-RU" dirty="0">
                <a:latin typeface="TT Hoves" panose="02000503030000020004"/>
              </a:rPr>
              <a:t>добавлена ли она в автозагрузку и </a:t>
            </a:r>
            <a:r>
              <a:rPr lang="ru-RU" dirty="0" err="1">
                <a:latin typeface="TT Hoves" panose="02000503030000020004"/>
              </a:rPr>
              <a:t>тд</a:t>
            </a:r>
            <a:r>
              <a:rPr lang="ru-RU" dirty="0">
                <a:latin typeface="TT Hoves" panose="02000503030000020004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40655-4B4D-4472-0276-42056EAB5259}"/>
              </a:ext>
            </a:extLst>
          </p:cNvPr>
          <p:cNvSpPr txBox="1"/>
          <p:nvPr/>
        </p:nvSpPr>
        <p:spPr>
          <a:xfrm>
            <a:off x="7521783" y="1603562"/>
            <a:ext cx="645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Вывод статуса сервиса на примере </a:t>
            </a:r>
            <a:r>
              <a:rPr lang="en-US" dirty="0" err="1">
                <a:latin typeface="TT Hoves" panose="02000503030000020004"/>
              </a:rPr>
              <a:t>ssh</a:t>
            </a:r>
            <a:endParaRPr lang="ru-RU" dirty="0">
              <a:latin typeface="TT Hoves" panose="02000503030000020004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1314401-A9C3-31D1-576B-2960E446D9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50" t="44848" r="27575" b="28271"/>
          <a:stretch/>
        </p:blipFill>
        <p:spPr>
          <a:xfrm>
            <a:off x="7666182" y="2484582"/>
            <a:ext cx="4525818" cy="30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8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583436" y="252543"/>
            <a:ext cx="6291985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сервисами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8E665845-FBD0-FE7E-70AE-A4A5D7258D8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8" name="Текст 2"/>
          <p:cNvSpPr>
            <a:spLocks noGrp="1"/>
          </p:cNvSpPr>
          <p:nvPr>
            <p:ph type="body" sz="half" idx="2"/>
          </p:nvPr>
        </p:nvSpPr>
        <p:spPr>
          <a:xfrm>
            <a:off x="188988" y="263529"/>
            <a:ext cx="4392699" cy="36169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E8243-C09E-03F2-154A-900CF2275E2E}"/>
              </a:ext>
            </a:extLst>
          </p:cNvPr>
          <p:cNvSpPr txBox="1"/>
          <p:nvPr/>
        </p:nvSpPr>
        <p:spPr>
          <a:xfrm>
            <a:off x="793842" y="1639504"/>
            <a:ext cx="59355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Вы также можете использовать другой способ мониторинга служб Linux - команду </a:t>
            </a:r>
            <a:r>
              <a:rPr lang="ru-RU" b="1" dirty="0" err="1">
                <a:latin typeface="TT Hoves" panose="02000503030000020004"/>
              </a:rPr>
              <a:t>service</a:t>
            </a:r>
            <a:r>
              <a:rPr lang="ru-RU" dirty="0">
                <a:latin typeface="TT Hoves" panose="02000503030000020004"/>
              </a:rPr>
              <a:t>. </a:t>
            </a:r>
            <a:endParaRPr lang="en-US" dirty="0">
              <a:latin typeface="TT Hoves" panose="02000503030000020004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>
              <a:latin typeface="TT Hoves" panose="02000503030000020004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endParaRPr lang="en-US" dirty="0">
              <a:latin typeface="TT Hoves" panose="02000503030000020004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Однако </a:t>
            </a:r>
            <a:r>
              <a:rPr lang="ru-RU" b="1" dirty="0" err="1">
                <a:latin typeface="TT Hoves" panose="02000503030000020004"/>
              </a:rPr>
              <a:t>systemctl</a:t>
            </a:r>
            <a:r>
              <a:rPr lang="ru-RU" dirty="0">
                <a:latin typeface="TT Hoves" panose="02000503030000020004"/>
              </a:rPr>
              <a:t> является основным инструментом в инструменте управления сервисами и </a:t>
            </a:r>
            <a:r>
              <a:rPr lang="ru-RU" b="1" dirty="0">
                <a:latin typeface="TT Hoves" panose="02000503030000020004"/>
              </a:rPr>
              <a:t>содержит в себе функцию </a:t>
            </a:r>
            <a:r>
              <a:rPr lang="ru-RU" b="1" dirty="0" err="1">
                <a:latin typeface="TT Hoves" panose="02000503030000020004"/>
              </a:rPr>
              <a:t>service</a:t>
            </a:r>
            <a:r>
              <a:rPr lang="ru-RU" dirty="0">
                <a:latin typeface="TT Hoves" panose="02000503030000020004"/>
              </a:rPr>
              <a:t>, другими словами принципиальной разницы в вышеописанных способах нет, это лишь разные обращения к одному и тому же инструменту.</a:t>
            </a:r>
            <a:endParaRPr lang="en-US" dirty="0">
              <a:latin typeface="TT Hoves" panose="02000503030000020004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BBEC726-791A-71A3-0512-31C3838D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258" y="2448278"/>
            <a:ext cx="4567273" cy="3195255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853513-B6B0-7946-98C4-35E2CFF95B6F}"/>
              </a:ext>
            </a:extLst>
          </p:cNvPr>
          <p:cNvSpPr txBox="1"/>
          <p:nvPr/>
        </p:nvSpPr>
        <p:spPr>
          <a:xfrm>
            <a:off x="7531033" y="1639504"/>
            <a:ext cx="4389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/>
              </a:rPr>
              <a:t>Список сервисов с помощью </a:t>
            </a:r>
            <a:r>
              <a:rPr lang="en-US" b="1" dirty="0">
                <a:latin typeface="TT Hoves" panose="02000503030000020004"/>
              </a:rPr>
              <a:t>service</a:t>
            </a:r>
            <a:r>
              <a:rPr lang="ru-RU" dirty="0">
                <a:latin typeface="TT Hoves" panose="02000503030000020004"/>
              </a:rPr>
              <a:t>:</a:t>
            </a:r>
          </a:p>
          <a:p>
            <a:endParaRPr lang="ru-RU" dirty="0">
              <a:latin typeface="TT Hoves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91916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E2B772C-25BE-5AA3-5681-2504619735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73" y="2487968"/>
            <a:ext cx="4553051" cy="3021937"/>
          </a:xfrm>
          <a:prstGeom prst="rect">
            <a:avLst/>
          </a:prstGeom>
        </p:spPr>
      </p:pic>
      <p:sp>
        <p:nvSpPr>
          <p:cNvPr id="4" name="Заголовок 7"/>
          <p:cNvSpPr txBox="1">
            <a:spLocks/>
          </p:cNvSpPr>
          <p:nvPr/>
        </p:nvSpPr>
        <p:spPr>
          <a:xfrm>
            <a:off x="3583436" y="252543"/>
            <a:ext cx="6384348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Работа с сервисами</a:t>
            </a:r>
          </a:p>
        </p:txBody>
      </p:sp>
      <p:sp>
        <p:nvSpPr>
          <p:cNvPr id="8" name="Текст 2"/>
          <p:cNvSpPr>
            <a:spLocks noGrp="1"/>
          </p:cNvSpPr>
          <p:nvPr>
            <p:ph type="body" sz="half" idx="2"/>
          </p:nvPr>
        </p:nvSpPr>
        <p:spPr>
          <a:xfrm>
            <a:off x="260025" y="263514"/>
            <a:ext cx="4392699" cy="36169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E8243-C09E-03F2-154A-900CF2275E2E}"/>
              </a:ext>
            </a:extLst>
          </p:cNvPr>
          <p:cNvSpPr txBox="1"/>
          <p:nvPr/>
        </p:nvSpPr>
        <p:spPr>
          <a:xfrm>
            <a:off x="622917" y="1444677"/>
            <a:ext cx="1094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Рассмотрим </a:t>
            </a:r>
            <a:r>
              <a:rPr lang="ru-RU" b="1" dirty="0">
                <a:latin typeface="TT Hoves"/>
              </a:rPr>
              <a:t>применение </a:t>
            </a:r>
            <a:r>
              <a:rPr lang="en-US" b="1" dirty="0">
                <a:latin typeface="TT Hoves"/>
              </a:rPr>
              <a:t>service </a:t>
            </a:r>
            <a:r>
              <a:rPr lang="ru-RU" dirty="0">
                <a:latin typeface="TT Hoves"/>
              </a:rPr>
              <a:t>на примере управления службой веб-сервера </a:t>
            </a:r>
            <a:r>
              <a:rPr lang="en-US" dirty="0">
                <a:latin typeface="TT Hoves"/>
              </a:rPr>
              <a:t>Apache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8C8FB4-05F9-233A-C079-479BC9AD23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" b="12713"/>
          <a:stretch/>
        </p:blipFill>
        <p:spPr>
          <a:xfrm>
            <a:off x="7650542" y="2449561"/>
            <a:ext cx="4529868" cy="865139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A802F5D-0244-C30C-4EB9-441EF24F1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" t="2529" b="47868"/>
          <a:stretch/>
        </p:blipFill>
        <p:spPr>
          <a:xfrm>
            <a:off x="7648073" y="3460642"/>
            <a:ext cx="4529867" cy="231511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8549F25-06FD-C152-9944-F545C60D41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" r="1393" b="52102"/>
          <a:stretch/>
        </p:blipFill>
        <p:spPr>
          <a:xfrm>
            <a:off x="7650541" y="3813811"/>
            <a:ext cx="4529867" cy="1276350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C41FA9-018B-AA9D-5874-709F5F3A9CD7}"/>
              </a:ext>
            </a:extLst>
          </p:cNvPr>
          <p:cNvSpPr txBox="1"/>
          <p:nvPr/>
        </p:nvSpPr>
        <p:spPr>
          <a:xfrm>
            <a:off x="1365781" y="2512798"/>
            <a:ext cx="509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Узнать </a:t>
            </a:r>
            <a:r>
              <a:rPr lang="ru-RU" b="1" dirty="0">
                <a:latin typeface="TT Hoves"/>
              </a:rPr>
              <a:t>состояние</a:t>
            </a:r>
            <a:r>
              <a:rPr lang="ru-RU" dirty="0">
                <a:latin typeface="TT Hoves"/>
              </a:rPr>
              <a:t> службы можно так: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754E13-7813-E644-885F-0601707CBD77}"/>
              </a:ext>
            </a:extLst>
          </p:cNvPr>
          <p:cNvSpPr txBox="1"/>
          <p:nvPr/>
        </p:nvSpPr>
        <p:spPr>
          <a:xfrm>
            <a:off x="1365781" y="3244907"/>
            <a:ext cx="412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Как видим, сервис не активен. </a:t>
            </a:r>
            <a:r>
              <a:rPr lang="ru-RU" b="1" dirty="0">
                <a:latin typeface="TT Hoves"/>
              </a:rPr>
              <a:t>Запустим</a:t>
            </a:r>
            <a:r>
              <a:rPr lang="ru-RU" dirty="0">
                <a:latin typeface="TT Hoves"/>
              </a:rPr>
              <a:t> его следующей командой: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79431D-0CD8-8424-64C2-1D1E99F76841}"/>
              </a:ext>
            </a:extLst>
          </p:cNvPr>
          <p:cNvSpPr txBox="1"/>
          <p:nvPr/>
        </p:nvSpPr>
        <p:spPr>
          <a:xfrm>
            <a:off x="1365781" y="4283644"/>
            <a:ext cx="473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Снова посмотрим состояние службы: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EDBD35-7ABA-2243-5182-7CFC69DFD97D}"/>
              </a:ext>
            </a:extLst>
          </p:cNvPr>
          <p:cNvSpPr txBox="1"/>
          <p:nvPr/>
        </p:nvSpPr>
        <p:spPr>
          <a:xfrm>
            <a:off x="1365781" y="5248809"/>
            <a:ext cx="5460537" cy="38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dirty="0">
                <a:latin typeface="TT Hoves"/>
              </a:rPr>
              <a:t>Теперь выполним </a:t>
            </a:r>
            <a:r>
              <a:rPr lang="ru-RU" b="1" dirty="0">
                <a:latin typeface="TT Hoves"/>
              </a:rPr>
              <a:t>остановку</a:t>
            </a:r>
            <a:r>
              <a:rPr lang="ru-RU" dirty="0">
                <a:latin typeface="TT Hoves"/>
              </a:rPr>
              <a:t> сервиса: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F99206-C8DE-186B-C74E-0C791ACA89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" b="48156"/>
          <a:stretch/>
        </p:blipFill>
        <p:spPr>
          <a:xfrm>
            <a:off x="7659665" y="5338860"/>
            <a:ext cx="4541459" cy="303138"/>
          </a:xfrm>
          <a:prstGeom prst="rect">
            <a:avLst/>
          </a:prstGeom>
          <a:ln w="88900" cap="sq" cmpd="thickThin">
            <a:noFill/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CD689507-741F-3FE4-0288-74D577A7B93D}"/>
              </a:ext>
            </a:extLst>
          </p:cNvPr>
          <p:cNvCxnSpPr/>
          <p:nvPr/>
        </p:nvCxnSpPr>
        <p:spPr>
          <a:xfrm>
            <a:off x="5697935" y="2727944"/>
            <a:ext cx="15341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4825285C-0638-30B4-0BA5-3083128AC472}"/>
              </a:ext>
            </a:extLst>
          </p:cNvPr>
          <p:cNvCxnSpPr/>
          <p:nvPr/>
        </p:nvCxnSpPr>
        <p:spPr>
          <a:xfrm>
            <a:off x="5731670" y="3601704"/>
            <a:ext cx="15341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C88B5FB-BD27-BDCA-EF6B-FF54BF3D57FB}"/>
              </a:ext>
            </a:extLst>
          </p:cNvPr>
          <p:cNvCxnSpPr/>
          <p:nvPr/>
        </p:nvCxnSpPr>
        <p:spPr>
          <a:xfrm>
            <a:off x="5760720" y="4473374"/>
            <a:ext cx="15341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754CF051-A0DB-5B92-8C12-5B80A1A4D592}"/>
              </a:ext>
            </a:extLst>
          </p:cNvPr>
          <p:cNvCxnSpPr/>
          <p:nvPr/>
        </p:nvCxnSpPr>
        <p:spPr>
          <a:xfrm>
            <a:off x="5760720" y="5439629"/>
            <a:ext cx="15341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60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5307378" y="496560"/>
            <a:ext cx="2254957" cy="817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Samba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1F87E-84F9-000F-07B7-119B7F72DC62}"/>
              </a:ext>
            </a:extLst>
          </p:cNvPr>
          <p:cNvSpPr txBox="1"/>
          <p:nvPr/>
        </p:nvSpPr>
        <p:spPr>
          <a:xfrm>
            <a:off x="890886" y="1632784"/>
            <a:ext cx="10377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US" b="1" dirty="0">
                <a:latin typeface="TT Hoves"/>
              </a:rPr>
              <a:t>Samba</a:t>
            </a:r>
            <a:r>
              <a:rPr lang="en-US" dirty="0">
                <a:latin typeface="TT Hoves"/>
              </a:rPr>
              <a:t> – </a:t>
            </a:r>
            <a:r>
              <a:rPr lang="ru-RU" dirty="0">
                <a:latin typeface="TT Hoves"/>
              </a:rPr>
              <a:t>это программное обеспечение для реализации файлового сервера. Данный сервис дает возможность обращаться к сетевым дискам и принтерам по протоколу SMB/CIFS. Имеет </a:t>
            </a:r>
            <a:r>
              <a:rPr lang="ru-RU" b="1" dirty="0">
                <a:latin typeface="TT Hoves"/>
              </a:rPr>
              <a:t>клиентскую</a:t>
            </a:r>
            <a:r>
              <a:rPr lang="ru-RU" dirty="0">
                <a:latin typeface="TT Hoves"/>
              </a:rPr>
              <a:t> и </a:t>
            </a:r>
            <a:r>
              <a:rPr lang="ru-RU" b="1" dirty="0">
                <a:latin typeface="TT Hoves"/>
              </a:rPr>
              <a:t>серверную</a:t>
            </a:r>
            <a:r>
              <a:rPr lang="ru-RU" dirty="0">
                <a:latin typeface="TT Hoves"/>
              </a:rPr>
              <a:t> части. </a:t>
            </a:r>
            <a:r>
              <a:rPr lang="en-US" dirty="0">
                <a:latin typeface="TT Hoves"/>
              </a:rPr>
              <a:t>Samba –</a:t>
            </a:r>
            <a:r>
              <a:rPr lang="ru-RU" dirty="0">
                <a:latin typeface="TT Hoves"/>
              </a:rPr>
              <a:t> </a:t>
            </a:r>
            <a:r>
              <a:rPr lang="ru-RU" b="1" dirty="0">
                <a:latin typeface="TT Hoves"/>
              </a:rPr>
              <a:t>свободно</a:t>
            </a:r>
            <a:r>
              <a:rPr lang="ru-RU" dirty="0">
                <a:latin typeface="TT Hoves"/>
              </a:rPr>
              <a:t> распространяемое ПО. Начиная с версии 4 в </a:t>
            </a:r>
            <a:r>
              <a:rPr lang="ru-RU" dirty="0" err="1">
                <a:latin typeface="TT Hoves"/>
              </a:rPr>
              <a:t>Samba</a:t>
            </a:r>
            <a:r>
              <a:rPr lang="ru-RU" dirty="0">
                <a:latin typeface="TT Hoves"/>
              </a:rPr>
              <a:t> была реализована возможность выступать в </a:t>
            </a:r>
            <a:r>
              <a:rPr lang="ru-RU" b="1" dirty="0">
                <a:latin typeface="TT Hoves"/>
              </a:rPr>
              <a:t>роли контроллера домена</a:t>
            </a:r>
            <a:r>
              <a:rPr lang="ru-RU" dirty="0">
                <a:latin typeface="TT Hoves"/>
              </a:rPr>
              <a:t> и аналога сервиса Active </a:t>
            </a:r>
            <a:r>
              <a:rPr lang="ru-RU" dirty="0" err="1">
                <a:latin typeface="TT Hoves"/>
              </a:rPr>
              <a:t>Directory</a:t>
            </a:r>
            <a:r>
              <a:rPr lang="ru-RU" dirty="0">
                <a:latin typeface="TT Hoves"/>
              </a:rPr>
              <a:t>.</a:t>
            </a:r>
            <a:endParaRPr lang="en-US" dirty="0">
              <a:latin typeface="TT Hove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CC2D20-6DD0-5DC0-8C75-AFD16A011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32" b="18490"/>
          <a:stretch/>
        </p:blipFill>
        <p:spPr>
          <a:xfrm>
            <a:off x="2907714" y="3429000"/>
            <a:ext cx="5384029" cy="23305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811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7"/>
          <p:cNvSpPr txBox="1">
            <a:spLocks/>
          </p:cNvSpPr>
          <p:nvPr/>
        </p:nvSpPr>
        <p:spPr>
          <a:xfrm>
            <a:off x="3533707" y="515270"/>
            <a:ext cx="6341714" cy="747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ts val="6600"/>
              </a:lnSpc>
              <a:spcBef>
                <a:spcPct val="0"/>
              </a:spcBef>
              <a:buNone/>
              <a:defRPr sz="66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Возможности </a:t>
            </a: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samba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2"/>
          <p:cNvSpPr>
            <a:spLocks noGrp="1"/>
          </p:cNvSpPr>
          <p:nvPr>
            <p:ph type="body" sz="quarter" idx="4294967295"/>
          </p:nvPr>
        </p:nvSpPr>
        <p:spPr>
          <a:xfrm>
            <a:off x="427707" y="373307"/>
            <a:ext cx="9447714" cy="365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200" dirty="0"/>
              <a:t>Сервисы в </a:t>
            </a:r>
            <a:r>
              <a:rPr lang="en-US" sz="1200" dirty="0"/>
              <a:t>Linux</a:t>
            </a:r>
            <a:endParaRPr lang="ru-RU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1F87E-84F9-000F-07B7-119B7F72DC62}"/>
              </a:ext>
            </a:extLst>
          </p:cNvPr>
          <p:cNvSpPr txBox="1"/>
          <p:nvPr/>
        </p:nvSpPr>
        <p:spPr>
          <a:xfrm>
            <a:off x="674506" y="1473822"/>
            <a:ext cx="1137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T Hoves"/>
              </a:rPr>
              <a:t>Устанавливая </a:t>
            </a:r>
            <a:r>
              <a:rPr lang="ru-RU" sz="2000" dirty="0" err="1">
                <a:latin typeface="TT Hoves"/>
              </a:rPr>
              <a:t>Samba</a:t>
            </a:r>
            <a:r>
              <a:rPr lang="ru-RU" sz="2000" dirty="0">
                <a:latin typeface="TT Hoves"/>
              </a:rPr>
              <a:t> и базовые сетевые службы (DNS, NTP, </a:t>
            </a:r>
            <a:r>
              <a:rPr lang="ru-RU" sz="2000" dirty="0" err="1">
                <a:latin typeface="TT Hoves"/>
              </a:rPr>
              <a:t>Kerbero</a:t>
            </a:r>
            <a:r>
              <a:rPr lang="en-US" sz="2000" dirty="0">
                <a:latin typeface="TT Hoves"/>
              </a:rPr>
              <a:t>s</a:t>
            </a:r>
            <a:r>
              <a:rPr lang="ru-RU" sz="2000" dirty="0">
                <a:latin typeface="TT Hoves"/>
              </a:rPr>
              <a:t>) на один из Linux-дистрибутивов вы получаете следующую функциональность:</a:t>
            </a:r>
            <a:endParaRPr lang="en-US" sz="2000" dirty="0">
              <a:latin typeface="TT Hove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73261-1083-534A-7C01-6D634E48CCB0}"/>
              </a:ext>
            </a:extLst>
          </p:cNvPr>
          <p:cNvSpPr txBox="1"/>
          <p:nvPr/>
        </p:nvSpPr>
        <p:spPr>
          <a:xfrm>
            <a:off x="1596501" y="2352582"/>
            <a:ext cx="9037971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/>
              </a:rPr>
              <a:t>Контроллер домена Active Directory</a:t>
            </a:r>
            <a:r>
              <a:rPr lang="ru-RU" dirty="0">
                <a:latin typeface="TT Hoves"/>
              </a:rPr>
              <a:t>:</a:t>
            </a:r>
            <a:endParaRPr lang="en-US" dirty="0">
              <a:latin typeface="TT Hoves"/>
            </a:endParaRPr>
          </a:p>
          <a:p>
            <a:pPr marL="72000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TT Hoves"/>
              </a:rPr>
              <a:t>Служба Аутентификации на базе </a:t>
            </a:r>
            <a:r>
              <a:rPr lang="ru-RU" dirty="0" err="1">
                <a:latin typeface="TT Hoves"/>
              </a:rPr>
              <a:t>Kerberos</a:t>
            </a:r>
            <a:r>
              <a:rPr lang="ru-RU" dirty="0">
                <a:latin typeface="TT Hoves"/>
              </a:rPr>
              <a:t> v5</a:t>
            </a:r>
            <a:endParaRPr lang="en-US" dirty="0">
              <a:latin typeface="TT Hoves"/>
            </a:endParaRPr>
          </a:p>
          <a:p>
            <a:pPr marL="72000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TT Hoves"/>
              </a:rPr>
              <a:t>LDAP-совместимая служба каталогов c возможностью репликации по DRS</a:t>
            </a:r>
            <a:endParaRPr lang="en-US" dirty="0">
              <a:latin typeface="TT Hoves"/>
            </a:endParaRPr>
          </a:p>
          <a:p>
            <a:pPr marL="72000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TT Hoves"/>
              </a:rPr>
              <a:t>Сервер управления групповыми политиками</a:t>
            </a:r>
            <a:endParaRPr lang="en-US" dirty="0">
              <a:latin typeface="TT Hoves"/>
            </a:endParaRPr>
          </a:p>
          <a:p>
            <a:pPr marL="720000" indent="-285750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TT Hoves"/>
              </a:rPr>
              <a:t>DNS-сервер на базе BIND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/>
              </a:rPr>
              <a:t>Файловый сервер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ru-RU" b="1" dirty="0">
                <a:latin typeface="TT Hoves"/>
              </a:rPr>
              <a:t>Сервер печати</a:t>
            </a:r>
          </a:p>
          <a:p>
            <a:endParaRPr lang="ru-RU" dirty="0">
              <a:latin typeface="TT Hoves"/>
            </a:endParaRPr>
          </a:p>
        </p:txBody>
      </p:sp>
    </p:spTree>
    <p:extLst>
      <p:ext uri="{BB962C8B-B14F-4D97-AF65-F5344CB8AC3E}">
        <p14:creationId xmlns:p14="http://schemas.microsoft.com/office/powerpoint/2010/main" val="7686761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6226</TotalTime>
  <Words>1868</Words>
  <Application>Microsoft Office PowerPoint</Application>
  <PresentationFormat>Широкоэкранный</PresentationFormat>
  <Paragraphs>219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2" baseType="lpstr">
      <vt:lpstr>Arial</vt:lpstr>
      <vt:lpstr>Calibri</vt:lpstr>
      <vt:lpstr>TT Hoves</vt:lpstr>
      <vt:lpstr>TT Hoves DemiBold</vt:lpstr>
      <vt:lpstr>Verdana</vt:lpstr>
      <vt:lpstr>Verdana Bold</vt:lpstr>
      <vt:lpstr>Wingdings</vt:lpstr>
      <vt:lpstr>Тема Office</vt:lpstr>
      <vt:lpstr>OS Linux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Василий</dc:creator>
  <cp:lastModifiedBy>IgorLitvin</cp:lastModifiedBy>
  <cp:revision>273</cp:revision>
  <dcterms:created xsi:type="dcterms:W3CDTF">2021-06-05T14:52:40Z</dcterms:created>
  <dcterms:modified xsi:type="dcterms:W3CDTF">2022-06-03T06:34:58Z</dcterms:modified>
</cp:coreProperties>
</file>